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5.xml" ContentType="application/vnd.openxmlformats-officedocument.presentationml.slideLayout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tags/tag7.xml" ContentType="application/vnd.openxmlformats-officedocument.presentationml.tags+xml"/>
  <Default Extension="jpeg" ContentType="image/jpeg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42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notesSlides/notesSlide56.xml" ContentType="application/vnd.openxmlformats-officedocument.presentationml.notesSlide+xml"/>
  <Override PartName="/ppt/slides/slide57.xml" ContentType="application/vnd.openxmlformats-officedocument.presentationml.slide+xml"/>
  <Override PartName="/ppt/tags/tag2.xml" ContentType="application/vnd.openxmlformats-officedocument.presentationml.tags+xml"/>
  <Override PartName="/ppt/slideLayouts/slideLayout16.xml" ContentType="application/vnd.openxmlformats-officedocument.presentationml.slideLayout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Default Extension="emf" ContentType="image/x-emf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tableStyles.xml" ContentType="application/vnd.openxmlformats-officedocument.presentationml.tableStyles+xml"/>
  <Override PartName="/ppt/slides/slide43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Default Extension="wdp" ContentType="image/vnd.ms-photo"/>
  <Override PartName="/ppt/notesSlides/notesSlide60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notesSlides/notesSlide37.xml" ContentType="application/vnd.openxmlformats-officedocument.presentationml.notesSlide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notesSlides/notesSlide57.xml" ContentType="application/vnd.openxmlformats-officedocument.presentationml.notesSlide+xml"/>
  <Override PartName="/ppt/slides/slide58.xml" ContentType="application/vnd.openxmlformats-officedocument.presentationml.slide+xml"/>
  <Override PartName="/docProps/core.xml" ContentType="application/vnd.openxmlformats-package.core-properties+xml"/>
  <Override PartName="/ppt/tags/tag3.xml" ContentType="application/vnd.openxmlformats-officedocument.presentationml.tags+xml"/>
  <Override PartName="/ppt/slideLayouts/slideLayout17.xml" ContentType="application/vnd.openxmlformats-officedocument.presentationml.slideLayout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tags/tag9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61.xml" ContentType="application/vnd.openxmlformats-officedocument.presentationml.notesSlide+xml"/>
  <Override PartName="/ppt/notesSlides/notesSlide29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notesSlides/notesSlide38.xml" ContentType="application/vnd.openxmlformats-officedocument.presentationml.notesSlide+xml"/>
  <Override PartName="/ppt/slideLayouts/slideLayout21.xml" ContentType="application/vnd.openxmlformats-officedocument.presentationml.slideLayout+xml"/>
  <Override PartName="/ppt/slides/slide72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59.xml" ContentType="application/vnd.openxmlformats-officedocument.presentationml.slide+xml"/>
  <Override PartName="/ppt/tags/tag4.xml" ContentType="application/vnd.openxmlformats-officedocument.presentationml.tags+xml"/>
  <Override PartName="/ppt/slideLayouts/slideLayout18.xml" ContentType="application/vnd.openxmlformats-officedocument.presentationml.slideLayout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4.xml" ContentType="application/vnd.openxmlformats-officedocument.presentationml.notesSlid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Default Extension="wmf" ContentType="image/x-wmf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43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Layouts/slideLayout22.xml" ContentType="application/vnd.openxmlformats-officedocument.presentationml.slideLayout+xml"/>
  <Override PartName="/ppt/slides/slide73.xml" ContentType="application/vnd.openxmlformats-officedocument.presentationml.slide+xml"/>
  <Override PartName="/ppt/tags/tag10.xml" ContentType="application/vnd.openxmlformats-officedocument.presentationml.tags+xml"/>
  <Override PartName="/ppt/presentation.xml" ContentType="application/vnd.openxmlformats-officedocument.presentationml.presentation.main+xml"/>
  <Override PartName="/ppt/notesSlides/notesSlide49.xml" ContentType="application/vnd.openxmlformats-officedocument.presentationml.notesSlide+xml"/>
  <Override PartName="/ppt/notesSlides/notesSlide59.xml" ContentType="application/vnd.openxmlformats-officedocument.presentationml.notesSlide+xml"/>
  <Override PartName="/ppt/tags/tag5.xml" ContentType="application/vnd.openxmlformats-officedocument.presentationml.tags+xml"/>
  <Override PartName="/ppt/slideLayouts/slideLayout19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notesSlides/notesSlide44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  <p:sldMasterId id="2147483672" r:id="rId2"/>
  </p:sldMasterIdLst>
  <p:notesMasterIdLst>
    <p:notesMasterId r:id="rId84"/>
  </p:notesMasterIdLst>
  <p:sldIdLst>
    <p:sldId id="256" r:id="rId3"/>
    <p:sldId id="379" r:id="rId4"/>
    <p:sldId id="349" r:id="rId5"/>
    <p:sldId id="347" r:id="rId6"/>
    <p:sldId id="358" r:id="rId7"/>
    <p:sldId id="359" r:id="rId8"/>
    <p:sldId id="360" r:id="rId9"/>
    <p:sldId id="361" r:id="rId10"/>
    <p:sldId id="365" r:id="rId11"/>
    <p:sldId id="363" r:id="rId12"/>
    <p:sldId id="364" r:id="rId13"/>
    <p:sldId id="367" r:id="rId14"/>
    <p:sldId id="362" r:id="rId15"/>
    <p:sldId id="356" r:id="rId16"/>
    <p:sldId id="350" r:id="rId17"/>
    <p:sldId id="351" r:id="rId18"/>
    <p:sldId id="283" r:id="rId19"/>
    <p:sldId id="285" r:id="rId20"/>
    <p:sldId id="286" r:id="rId21"/>
    <p:sldId id="287" r:id="rId22"/>
    <p:sldId id="292" r:id="rId23"/>
    <p:sldId id="289" r:id="rId24"/>
    <p:sldId id="290" r:id="rId25"/>
    <p:sldId id="291" r:id="rId26"/>
    <p:sldId id="281" r:id="rId27"/>
    <p:sldId id="293" r:id="rId28"/>
    <p:sldId id="280" r:id="rId29"/>
    <p:sldId id="282" r:id="rId30"/>
    <p:sldId id="294" r:id="rId31"/>
    <p:sldId id="348" r:id="rId32"/>
    <p:sldId id="299" r:id="rId33"/>
    <p:sldId id="303" r:id="rId34"/>
    <p:sldId id="300" r:id="rId35"/>
    <p:sldId id="277" r:id="rId36"/>
    <p:sldId id="302" r:id="rId37"/>
    <p:sldId id="308" r:id="rId38"/>
    <p:sldId id="310" r:id="rId39"/>
    <p:sldId id="311" r:id="rId40"/>
    <p:sldId id="312" r:id="rId41"/>
    <p:sldId id="313" r:id="rId42"/>
    <p:sldId id="315" r:id="rId43"/>
    <p:sldId id="316" r:id="rId44"/>
    <p:sldId id="317" r:id="rId45"/>
    <p:sldId id="268" r:id="rId46"/>
    <p:sldId id="269" r:id="rId47"/>
    <p:sldId id="270" r:id="rId48"/>
    <p:sldId id="334" r:id="rId49"/>
    <p:sldId id="319" r:id="rId50"/>
    <p:sldId id="318" r:id="rId51"/>
    <p:sldId id="320" r:id="rId52"/>
    <p:sldId id="329" r:id="rId53"/>
    <p:sldId id="330" r:id="rId54"/>
    <p:sldId id="331" r:id="rId55"/>
    <p:sldId id="327" r:id="rId56"/>
    <p:sldId id="368" r:id="rId57"/>
    <p:sldId id="372" r:id="rId58"/>
    <p:sldId id="374" r:id="rId59"/>
    <p:sldId id="375" r:id="rId60"/>
    <p:sldId id="373" r:id="rId61"/>
    <p:sldId id="369" r:id="rId62"/>
    <p:sldId id="376" r:id="rId63"/>
    <p:sldId id="332" r:id="rId64"/>
    <p:sldId id="380" r:id="rId65"/>
    <p:sldId id="345" r:id="rId66"/>
    <p:sldId id="338" r:id="rId67"/>
    <p:sldId id="344" r:id="rId68"/>
    <p:sldId id="339" r:id="rId69"/>
    <p:sldId id="342" r:id="rId70"/>
    <p:sldId id="340" r:id="rId71"/>
    <p:sldId id="343" r:id="rId72"/>
    <p:sldId id="378" r:id="rId73"/>
    <p:sldId id="321" r:id="rId74"/>
    <p:sldId id="322" r:id="rId75"/>
    <p:sldId id="323" r:id="rId76"/>
    <p:sldId id="324" r:id="rId77"/>
    <p:sldId id="298" r:id="rId78"/>
    <p:sldId id="274" r:id="rId79"/>
    <p:sldId id="275" r:id="rId80"/>
    <p:sldId id="271" r:id="rId81"/>
    <p:sldId id="272" r:id="rId82"/>
    <p:sldId id="284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B0A0B"/>
    <a:srgbClr val="9E0000"/>
    <a:srgbClr val="B7B700"/>
    <a:srgbClr val="FF0000"/>
    <a:srgbClr val="F2F2F2"/>
    <a:srgbClr val="FFFFFF"/>
    <a:srgbClr val="CC3300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39" autoAdjust="0"/>
    <p:restoredTop sz="94675" autoAdjust="0"/>
  </p:normalViewPr>
  <p:slideViewPr>
    <p:cSldViewPr>
      <p:cViewPr varScale="1">
        <p:scale>
          <a:sx n="103" d="100"/>
          <a:sy n="103" d="100"/>
        </p:scale>
        <p:origin x="-496" y="-96"/>
      </p:cViewPr>
      <p:guideLst>
        <p:guide orient="horz" pos="3216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135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DieHarder</a:t>
            </a:r>
            <a:r>
              <a:rPr lang="en-US" dirty="0" smtClean="0"/>
              <a:t>,</a:t>
            </a:r>
            <a:r>
              <a:rPr lang="en-US" baseline="0" dirty="0" smtClean="0"/>
              <a:t> there was </a:t>
            </a:r>
            <a:r>
              <a:rPr lang="en-US" baseline="0" dirty="0" err="1" smtClean="0"/>
              <a:t>DieHard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0332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PROBABILISTICALLY</a:t>
            </a:r>
            <a:r>
              <a:rPr lang="en-US" baseline="0" dirty="0" smtClean="0"/>
              <a:t> avoid buffer overflows.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685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really cut down</a:t>
            </a:r>
            <a:r>
              <a:rPr lang="en-US" baseline="0" dirty="0" smtClean="0"/>
              <a:t> on DANGLING POINTERS (UNLIKELY to reuse same object SOON). Performance is really good, and you can even REPLICATE executions to get higher reliability, a la the Space Shuttle (voting).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685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SEVERELY watered down. Adopted many of</a:t>
            </a:r>
            <a:r>
              <a:rPr lang="en-US" baseline="0" dirty="0" smtClean="0"/>
              <a:t> features that make </a:t>
            </a:r>
            <a:r>
              <a:rPr lang="en-US" baseline="0" dirty="0" err="1" smtClean="0"/>
              <a:t>DieHard</a:t>
            </a:r>
            <a:r>
              <a:rPr lang="en-US" baseline="0" dirty="0" smtClean="0"/>
              <a:t> resilient to failure, and makes it fault tolerant, but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685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DieHard</a:t>
            </a:r>
            <a:r>
              <a:rPr lang="en-US" dirty="0" smtClean="0"/>
              <a:t> uses randomization to provide</a:t>
            </a:r>
            <a:r>
              <a:rPr lang="en-US" baseline="0" dirty="0" smtClean="0"/>
              <a:t> probabilistic memory safety, but MS decided they didn’t want randomness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26976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planning for Windows 8. Fault tolerant vs. secure. </a:t>
            </a:r>
            <a:r>
              <a:rPr lang="en-US" baseline="0" smtClean="0"/>
              <a:t>Randomness needed?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0759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mean, Windows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the big question between counterattacks &amp; th</a:t>
            </a:r>
            <a:r>
              <a:rPr lang="en-US" baseline="0" dirty="0" smtClean="0"/>
              <a:t>e next attack 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the big question between counterattacks &amp; th</a:t>
            </a:r>
            <a:r>
              <a:rPr lang="en-US" baseline="0" dirty="0" smtClean="0"/>
              <a:t>e next attack 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are focusing on the heap – a clear threat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Rather than talk technical</a:t>
            </a:r>
            <a:r>
              <a:rPr lang="en-US" baseline="0" dirty="0" smtClean="0"/>
              <a:t> about the heap internals - </a:t>
            </a:r>
            <a:r>
              <a:rPr lang="en-US" baseline="0" dirty="0" err="1" smtClean="0"/>
              <a:t>stratego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was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DieHard</a:t>
            </a:r>
            <a:r>
              <a:rPr lang="en-US" baseline="0" dirty="0" smtClean="0"/>
              <a:t>? Heap replacement for reliability.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685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haven’t played,</a:t>
            </a:r>
            <a:r>
              <a:rPr lang="en-US" baseline="0" dirty="0" smtClean="0"/>
              <a:t> here’s the way it works…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lots of pieces in the original game…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Essentially a</a:t>
            </a:r>
            <a:r>
              <a:rPr lang="en-US" baseline="0" dirty="0" smtClean="0"/>
              <a:t> game of “capture the flag”. </a:t>
            </a:r>
            <a:r>
              <a:rPr lang="en-US" dirty="0" smtClean="0"/>
              <a:t>In this talk, we’re going to pretend that the only pieces are flags</a:t>
            </a:r>
            <a:r>
              <a:rPr lang="en-US" baseline="0" dirty="0" smtClean="0"/>
              <a:t> and bombs. If you hit a flag, you win. If you hit a bomb, you die.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Suppose this is the board layout.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attacker</a:t>
            </a:r>
            <a:r>
              <a:rPr lang="en-US" baseline="0" dirty="0" smtClean="0"/>
              <a:t> hits the flag,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Pwned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he hits the bomb...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Then “the</a:t>
            </a:r>
            <a:r>
              <a:rPr lang="en-US" baseline="0" dirty="0" smtClean="0"/>
              <a:t> good guys” win.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to be concrete…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was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DieHard</a:t>
            </a:r>
            <a:r>
              <a:rPr lang="en-US" baseline="0" dirty="0" smtClean="0"/>
              <a:t>? Heap replacement for reliability.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685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flags are sensitive data – but it turns out practically everything on the heap is sensitive!</a:t>
            </a:r>
            <a:r>
              <a:rPr lang="en-US" baseline="0" dirty="0" smtClean="0"/>
              <a:t> (metadata)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model, we assume conservatively that *all* data / metadata</a:t>
            </a:r>
            <a:r>
              <a:rPr lang="en-US" baseline="0" dirty="0" smtClean="0"/>
              <a:t> is sensitive.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each bomb is either a guard page (</a:t>
            </a:r>
            <a:r>
              <a:rPr lang="en-US" dirty="0" err="1" smtClean="0"/>
              <a:t>mprotected</a:t>
            </a:r>
            <a:r>
              <a:rPr lang="en-US" dirty="0" smtClean="0"/>
              <a:t>)</a:t>
            </a:r>
            <a:r>
              <a:rPr lang="en-US" baseline="0" dirty="0" smtClean="0"/>
              <a:t> or an unmapped page, so a write or read into this space…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was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DieHard</a:t>
            </a:r>
            <a:r>
              <a:rPr lang="en-US" baseline="0" dirty="0" smtClean="0"/>
              <a:t>? Heap replacement for reliability.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6852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was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DieHard</a:t>
            </a:r>
            <a:r>
              <a:rPr lang="en-US" baseline="0" dirty="0" smtClean="0"/>
              <a:t>? Heap replacement for reliability.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6852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was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DieHard</a:t>
            </a:r>
            <a:r>
              <a:rPr lang="en-US" baseline="0" dirty="0" smtClean="0"/>
              <a:t>? Heap replacement for reliability. Bitmap-based layout (one bit per object), RANDOMLY allocated.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6852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A153E0-B805-4161-B4AA-0B48951942B5}" type="slidenum">
              <a:rPr lang="en-US" smtClean="0">
                <a:ea typeface="ＭＳ Ｐゴシック" charset="-128"/>
              </a:rPr>
              <a:pPr/>
              <a:t>81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1064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51472" y="914400"/>
            <a:ext cx="2351484" cy="3134784"/>
          </a:xfrm>
          <a:solidFill>
            <a:srgbClr val="FFFFFF"/>
          </a:solidFill>
          <a:ln/>
        </p:spPr>
      </p:sp>
      <p:sp>
        <p:nvSpPr>
          <p:cNvPr id="1064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046560" y="4353985"/>
            <a:ext cx="4769644" cy="3473449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6493" tIns="43247" rIns="86493" bIns="43247"/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 allocation…pick one unset bit.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685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</a:t>
            </a:r>
            <a:r>
              <a:rPr lang="en-US" baseline="0" dirty="0" smtClean="0"/>
              <a:t> set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685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Allocate</a:t>
            </a:r>
            <a:r>
              <a:rPr lang="en-US" baseline="0" dirty="0" smtClean="0"/>
              <a:t> another one… </a:t>
            </a:r>
            <a:r>
              <a:rPr lang="en-US" dirty="0" smtClean="0"/>
              <a:t>What does this buy you?</a:t>
            </a:r>
            <a:r>
              <a:rPr lang="en-US" baseline="0" dirty="0" smtClean="0"/>
              <a:t> PREVENT double frees, PREVENT invalid frees.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968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2/14/12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wmf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6.png"/><Relationship Id="rId5" Type="http://schemas.openxmlformats.org/officeDocument/2006/relationships/image" Target="../media/image8.jpeg"/><Relationship Id="rId6" Type="http://schemas.microsoft.com/office/2007/relationships/hdphoto" Target="../media/hdphoto1.wdp"/><Relationship Id="rId7" Type="http://schemas.openxmlformats.org/officeDocument/2006/relationships/image" Target="../media/image11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32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32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33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6.png"/><Relationship Id="rId5" Type="http://schemas.openxmlformats.org/officeDocument/2006/relationships/image" Target="../media/image9.jpeg"/><Relationship Id="rId6" Type="http://schemas.microsoft.com/office/2007/relationships/hdphoto" Target="../media/hdphoto2.wdp"/><Relationship Id="rId7" Type="http://schemas.openxmlformats.org/officeDocument/2006/relationships/image" Target="../media/image11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16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16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16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16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12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12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1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12.png"/><Relationship Id="rId7" Type="http://schemas.openxmlformats.org/officeDocument/2006/relationships/image" Target="../media/image38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image" Target="../media/image11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4" Type="http://schemas.openxmlformats.org/officeDocument/2006/relationships/image" Target="../media/image41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257800"/>
            <a:ext cx="4343400" cy="10668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Gene </a:t>
            </a:r>
            <a:r>
              <a:rPr lang="en-US" sz="2400" dirty="0" err="1" smtClean="0">
                <a:solidFill>
                  <a:schemeClr val="bg1"/>
                </a:solidFill>
                <a:latin typeface="Candara"/>
                <a:cs typeface="Candara"/>
              </a:rPr>
              <a:t>Novark</a:t>
            </a:r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 &amp; </a:t>
            </a: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Emery Berger</a:t>
            </a:r>
          </a:p>
          <a:p>
            <a:pPr algn="l"/>
            <a:r>
              <a:rPr lang="en-US" sz="2400" i="1" dirty="0" smtClean="0">
                <a:solidFill>
                  <a:schemeClr val="bg1"/>
                </a:solidFill>
                <a:latin typeface="Candara"/>
                <a:cs typeface="Candara"/>
              </a:rPr>
              <a:t>University of Massachusetts, Amherst</a:t>
            </a:r>
            <a:endParaRPr lang="en-US" sz="600" i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1377"/>
            <a:ext cx="3962400" cy="5903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3239604"/>
            <a:ext cx="4210050" cy="1484796"/>
          </a:xfrm>
          <a:solidFill>
            <a:schemeClr val="tx1"/>
          </a:solidFill>
        </p:spPr>
        <p:txBody>
          <a:bodyPr anchor="t" anchorCtr="0">
            <a:normAutofit fontScale="90000"/>
          </a:bodyPr>
          <a:lstStyle/>
          <a:p>
            <a:pPr algn="l"/>
            <a:r>
              <a:rPr lang="en-US" b="1" cap="small" dirty="0" err="1" smtClean="0">
                <a:solidFill>
                  <a:schemeClr val="bg1"/>
                </a:solidFill>
                <a:latin typeface="Candara"/>
                <a:cs typeface="Candara"/>
              </a:rPr>
              <a:t>DieHarder</a:t>
            </a: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: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Securing the Heap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endParaRPr lang="en-US" b="1" cap="small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8" name="Picture 4" descr="newseal2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119307"/>
            <a:ext cx="762000" cy="73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304800" y="6477000"/>
            <a:ext cx="4343400" cy="429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Candara"/>
                <a:cs typeface="Candara"/>
              </a:rPr>
              <a:t>[CCS 2010, WOOT 2011]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6470" y="2816225"/>
            <a:ext cx="1782259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00000001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026043" y="2816225"/>
            <a:ext cx="983462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1010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017905" y="2816225"/>
            <a:ext cx="5840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1300" y="3349625"/>
            <a:ext cx="2871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size = 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i+3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222500" y="3349625"/>
            <a:ext cx="585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i+4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036887" y="3349625"/>
            <a:ext cx="585788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i+5</a:t>
            </a:r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>
            <a:off x="1893887" y="3273425"/>
            <a:ext cx="2438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2274887" y="3273425"/>
            <a:ext cx="2819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2655887" y="3273425"/>
            <a:ext cx="4343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28"/>
          <p:cNvSpPr>
            <a:spLocks noChangeArrowheads="1"/>
          </p:cNvSpPr>
          <p:nvPr/>
        </p:nvSpPr>
        <p:spPr bwMode="auto">
          <a:xfrm>
            <a:off x="3798887" y="2881313"/>
            <a:ext cx="487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>
                <a:solidFill>
                  <a:schemeClr val="bg1"/>
                </a:solidFill>
                <a:latin typeface="Frutiger Linotype" charset="0"/>
              </a:rPr>
              <a:t>metadata</a:t>
            </a:r>
          </a:p>
        </p:txBody>
      </p:sp>
      <p:sp>
        <p:nvSpPr>
          <p:cNvPr id="34" name="Rectangle 29"/>
          <p:cNvSpPr>
            <a:spLocks noChangeArrowheads="1"/>
          </p:cNvSpPr>
          <p:nvPr/>
        </p:nvSpPr>
        <p:spPr bwMode="auto">
          <a:xfrm>
            <a:off x="7924800" y="3657600"/>
            <a:ext cx="1219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 dirty="0">
                <a:solidFill>
                  <a:schemeClr val="bg1"/>
                </a:solidFill>
                <a:latin typeface="Frutiger Linotype" charset="0"/>
              </a:rPr>
              <a:t>heap</a:t>
            </a: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2095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8001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13906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9812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25717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31623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1" name="Text Box 17"/>
          <p:cNvSpPr txBox="1">
            <a:spLocks noChangeArrowheads="1"/>
          </p:cNvSpPr>
          <p:nvPr/>
        </p:nvSpPr>
        <p:spPr bwMode="auto">
          <a:xfrm>
            <a:off x="37528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4343400" y="4038600"/>
            <a:ext cx="6064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3" name="Text Box 19"/>
          <p:cNvSpPr txBox="1">
            <a:spLocks noChangeArrowheads="1"/>
          </p:cNvSpPr>
          <p:nvPr/>
        </p:nvSpPr>
        <p:spPr bwMode="auto">
          <a:xfrm>
            <a:off x="4945063" y="4041775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5924550" y="4041775"/>
            <a:ext cx="10001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5" name="Text Box 21"/>
          <p:cNvSpPr txBox="1">
            <a:spLocks noChangeArrowheads="1"/>
          </p:cNvSpPr>
          <p:nvPr/>
        </p:nvSpPr>
        <p:spPr bwMode="auto">
          <a:xfrm>
            <a:off x="6904038" y="4038600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7883525" y="4043363"/>
            <a:ext cx="1000125" cy="5476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7" name="Line 23"/>
          <p:cNvSpPr>
            <a:spLocks noChangeShapeType="1"/>
          </p:cNvSpPr>
          <p:nvPr/>
        </p:nvSpPr>
        <p:spPr bwMode="auto">
          <a:xfrm>
            <a:off x="209550" y="3886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5105400"/>
            <a:ext cx="1868450" cy="146593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693334" y="2667000"/>
            <a:ext cx="228600" cy="762000"/>
          </a:xfrm>
          <a:prstGeom prst="rect">
            <a:avLst/>
          </a:prstGeom>
          <a:solidFill>
            <a:srgbClr val="FFFF0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302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6470" y="2816225"/>
            <a:ext cx="1782259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00000001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026043" y="2816225"/>
            <a:ext cx="983462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1010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017905" y="2816225"/>
            <a:ext cx="5840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1300" y="3349625"/>
            <a:ext cx="2871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size = 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i+3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222500" y="3349625"/>
            <a:ext cx="585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i+4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036887" y="3349625"/>
            <a:ext cx="585788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i+5</a:t>
            </a:r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>
            <a:off x="1893887" y="3273425"/>
            <a:ext cx="2438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2274887" y="3273425"/>
            <a:ext cx="2819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2655887" y="3273425"/>
            <a:ext cx="4343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28"/>
          <p:cNvSpPr>
            <a:spLocks noChangeArrowheads="1"/>
          </p:cNvSpPr>
          <p:nvPr/>
        </p:nvSpPr>
        <p:spPr bwMode="auto">
          <a:xfrm>
            <a:off x="3798887" y="2881313"/>
            <a:ext cx="487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>
                <a:solidFill>
                  <a:schemeClr val="bg1"/>
                </a:solidFill>
                <a:latin typeface="Frutiger Linotype" charset="0"/>
              </a:rPr>
              <a:t>metadata</a:t>
            </a:r>
          </a:p>
        </p:txBody>
      </p:sp>
      <p:sp>
        <p:nvSpPr>
          <p:cNvPr id="34" name="Rectangle 29"/>
          <p:cNvSpPr>
            <a:spLocks noChangeArrowheads="1"/>
          </p:cNvSpPr>
          <p:nvPr/>
        </p:nvSpPr>
        <p:spPr bwMode="auto">
          <a:xfrm>
            <a:off x="7924800" y="3657600"/>
            <a:ext cx="1219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 dirty="0">
                <a:solidFill>
                  <a:schemeClr val="bg1"/>
                </a:solidFill>
                <a:latin typeface="Frutiger Linotype" charset="0"/>
              </a:rPr>
              <a:t>heap</a:t>
            </a: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2095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8001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13906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9812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25717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31623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1" name="Text Box 17"/>
          <p:cNvSpPr txBox="1">
            <a:spLocks noChangeArrowheads="1"/>
          </p:cNvSpPr>
          <p:nvPr/>
        </p:nvSpPr>
        <p:spPr bwMode="auto">
          <a:xfrm>
            <a:off x="37528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4343400" y="4038600"/>
            <a:ext cx="6064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3" name="Text Box 19"/>
          <p:cNvSpPr txBox="1">
            <a:spLocks noChangeArrowheads="1"/>
          </p:cNvSpPr>
          <p:nvPr/>
        </p:nvSpPr>
        <p:spPr bwMode="auto">
          <a:xfrm>
            <a:off x="4945063" y="4041775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5924550" y="4041775"/>
            <a:ext cx="10001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5" name="Text Box 21"/>
          <p:cNvSpPr txBox="1">
            <a:spLocks noChangeArrowheads="1"/>
          </p:cNvSpPr>
          <p:nvPr/>
        </p:nvSpPr>
        <p:spPr bwMode="auto">
          <a:xfrm>
            <a:off x="6904038" y="4038600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7883525" y="4043363"/>
            <a:ext cx="1000125" cy="5476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7" name="Line 23"/>
          <p:cNvSpPr>
            <a:spLocks noChangeShapeType="1"/>
          </p:cNvSpPr>
          <p:nvPr/>
        </p:nvSpPr>
        <p:spPr bwMode="auto">
          <a:xfrm>
            <a:off x="209550" y="3886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5105400"/>
            <a:ext cx="1868450" cy="146593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693334" y="2667000"/>
            <a:ext cx="228600" cy="762000"/>
          </a:xfrm>
          <a:prstGeom prst="rect">
            <a:avLst/>
          </a:prstGeom>
          <a:solidFill>
            <a:srgbClr val="FFFF0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65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6 C -0.0191 -0.00278 -0.0375 -0.0081 -0.0566 -0.00995 C -0.08316 -0.00926 -0.08732 -0.01042 -0.1066 -0.0037 C -0.11771 0.00532 -0.13021 0.00625 -0.14271 0.00857 C -0.14739 0.0081 -0.15278 0.01088 -0.1566 0.00741 C -0.15972 0.0044 -0.1493 0.00625 -0.14548 0.00602 C -0.14097 0.00532 -0.13628 0.00509 -0.1316 0.00486 C -0.09774 0.00556 -0.06545 0.00926 -0.0316 0.01111 C -0.02517 0.01181 -0.01857 0.01227 -0.01215 0.01482 C -0.0092 0.01389 -0.0059 0.0132 -0.00278 0.01227 C -0.00069 0.01134 0.00365 0.00972 0.00365 0.00972 C -0.0283 -0.00185 -0.13611 0.00648 -0.13611 0.00116 C -0.13611 -0.04305 -0.07014 0.00185 -0.03715 0.00232 C -0.01875 0.00602 -0.02708 0.00486 0.00834 0.00232 C 0.01007 0.00208 0.00452 0.00139 0.00278 0.00116 C -0.00503 3.7037E-6 -0.01285 -0.00069 -0.02048 -0.00139 C -0.02378 -0.00185 -0.02673 -0.00231 -0.02986 -0.00255 C -0.04323 -0.0081 -0.05451 -0.0125 -0.06857 -0.01366 C -0.08854 -0.01296 -0.10816 -0.01157 -0.12778 -0.0088 C -0.13264 -0.00718 -0.1368 -0.00602 -0.14166 -0.00509 C -0.14392 -0.0037 -0.14635 -0.00324 -0.14826 -0.00139 C -0.15347 0.00255 -0.15555 0.00602 -0.16111 0.00857 C -0.11163 0.00926 -0.06267 0.01111 -0.01302 0.00972 C -0.00816 0.00926 -0.0033 0.00903 0.00174 0.00857 C 0.00261 0.00833 0.00452 0.00857 0.00452 0.00741 C 0.00452 0.00602 0.00261 0.00625 0.00174 0.00602 C -0.00347 0.00394 -0.00868 0.00232 -0.01389 0.00116 C -0.0875 0.00232 -0.06285 0.00232 -0.08802 0.00232 " pathEditMode="relative" ptsTypes="fffffffffffffffffffffffffff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6470" y="2816225"/>
            <a:ext cx="1782259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solidFill>
                  <a:schemeClr val="tx1"/>
                </a:solidFill>
                <a:latin typeface="Arial" charset="0"/>
              </a:rPr>
              <a:t>00010001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026043" y="2816225"/>
            <a:ext cx="983462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1010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017905" y="2816225"/>
            <a:ext cx="5840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1300" y="3349625"/>
            <a:ext cx="2871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size = 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i+3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222500" y="3349625"/>
            <a:ext cx="585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i+4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036887" y="3349625"/>
            <a:ext cx="585788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i+5</a:t>
            </a:r>
          </a:p>
        </p:txBody>
      </p:sp>
      <p:sp>
        <p:nvSpPr>
          <p:cNvPr id="29" name="Line 24"/>
          <p:cNvSpPr>
            <a:spLocks noChangeShapeType="1"/>
          </p:cNvSpPr>
          <p:nvPr/>
        </p:nvSpPr>
        <p:spPr bwMode="auto">
          <a:xfrm>
            <a:off x="1055687" y="3273425"/>
            <a:ext cx="914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>
            <a:off x="1893887" y="3273425"/>
            <a:ext cx="2438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2274887" y="3273425"/>
            <a:ext cx="2819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2655887" y="3273425"/>
            <a:ext cx="4343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28"/>
          <p:cNvSpPr>
            <a:spLocks noChangeArrowheads="1"/>
          </p:cNvSpPr>
          <p:nvPr/>
        </p:nvSpPr>
        <p:spPr bwMode="auto">
          <a:xfrm>
            <a:off x="3798887" y="2881313"/>
            <a:ext cx="487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>
                <a:solidFill>
                  <a:schemeClr val="bg1"/>
                </a:solidFill>
                <a:latin typeface="Frutiger Linotype" charset="0"/>
              </a:rPr>
              <a:t>metadata</a:t>
            </a:r>
          </a:p>
        </p:txBody>
      </p:sp>
      <p:sp>
        <p:nvSpPr>
          <p:cNvPr id="34" name="Rectangle 29"/>
          <p:cNvSpPr>
            <a:spLocks noChangeArrowheads="1"/>
          </p:cNvSpPr>
          <p:nvPr/>
        </p:nvSpPr>
        <p:spPr bwMode="auto">
          <a:xfrm>
            <a:off x="7924800" y="3657600"/>
            <a:ext cx="1219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 dirty="0">
                <a:solidFill>
                  <a:schemeClr val="bg1"/>
                </a:solidFill>
                <a:latin typeface="Frutiger Linotype" charset="0"/>
              </a:rPr>
              <a:t>heap</a:t>
            </a: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2095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8001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13906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981200" y="4038600"/>
            <a:ext cx="6064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25717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31623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1" name="Text Box 17"/>
          <p:cNvSpPr txBox="1">
            <a:spLocks noChangeArrowheads="1"/>
          </p:cNvSpPr>
          <p:nvPr/>
        </p:nvSpPr>
        <p:spPr bwMode="auto">
          <a:xfrm>
            <a:off x="37528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4343400" y="4038600"/>
            <a:ext cx="6064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3" name="Text Box 19"/>
          <p:cNvSpPr txBox="1">
            <a:spLocks noChangeArrowheads="1"/>
          </p:cNvSpPr>
          <p:nvPr/>
        </p:nvSpPr>
        <p:spPr bwMode="auto">
          <a:xfrm>
            <a:off x="4945063" y="4041775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5924550" y="4041775"/>
            <a:ext cx="10001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5" name="Text Box 21"/>
          <p:cNvSpPr txBox="1">
            <a:spLocks noChangeArrowheads="1"/>
          </p:cNvSpPr>
          <p:nvPr/>
        </p:nvSpPr>
        <p:spPr bwMode="auto">
          <a:xfrm>
            <a:off x="6904038" y="4038600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7883525" y="4043363"/>
            <a:ext cx="1000125" cy="5476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7" name="Line 23"/>
          <p:cNvSpPr>
            <a:spLocks noChangeShapeType="1"/>
          </p:cNvSpPr>
          <p:nvPr/>
        </p:nvSpPr>
        <p:spPr bwMode="auto">
          <a:xfrm>
            <a:off x="209550" y="3886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5105400"/>
            <a:ext cx="1868450" cy="1465937"/>
          </a:xfrm>
          <a:prstGeom prst="rect">
            <a:avLst/>
          </a:prstGeom>
        </p:spPr>
      </p:pic>
      <p:sp>
        <p:nvSpPr>
          <p:cNvPr id="2" name="Lightning Bolt 1"/>
          <p:cNvSpPr/>
          <p:nvPr/>
        </p:nvSpPr>
        <p:spPr>
          <a:xfrm flipH="1">
            <a:off x="2819400" y="3352800"/>
            <a:ext cx="990600" cy="990600"/>
          </a:xfrm>
          <a:prstGeom prst="lightningBol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14400" y="2667000"/>
            <a:ext cx="228600" cy="762000"/>
          </a:xfrm>
          <a:prstGeom prst="rect">
            <a:avLst/>
          </a:prstGeom>
          <a:solidFill>
            <a:srgbClr val="FFFF0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6516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6470" y="2816225"/>
            <a:ext cx="1782259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000</a:t>
            </a:r>
            <a:r>
              <a:rPr lang="en-US" sz="2800" dirty="0" smtClean="0">
                <a:solidFill>
                  <a:srgbClr val="FF0000"/>
                </a:solidFill>
                <a:latin typeface="Arial" charset="0"/>
              </a:rPr>
              <a:t>0</a:t>
            </a: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0001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026043" y="2816225"/>
            <a:ext cx="983462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1010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017905" y="2816225"/>
            <a:ext cx="5840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1300" y="3349625"/>
            <a:ext cx="2871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size = 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i+3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222500" y="3349625"/>
            <a:ext cx="585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i+4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036887" y="3349625"/>
            <a:ext cx="585788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i+5</a:t>
            </a:r>
          </a:p>
        </p:txBody>
      </p:sp>
      <p:sp>
        <p:nvSpPr>
          <p:cNvPr id="30" name="Line 25"/>
          <p:cNvSpPr>
            <a:spLocks noChangeShapeType="1"/>
          </p:cNvSpPr>
          <p:nvPr/>
        </p:nvSpPr>
        <p:spPr bwMode="auto">
          <a:xfrm>
            <a:off x="1893887" y="3273425"/>
            <a:ext cx="2438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2274887" y="3273425"/>
            <a:ext cx="2819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2655887" y="3273425"/>
            <a:ext cx="4343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28"/>
          <p:cNvSpPr>
            <a:spLocks noChangeArrowheads="1"/>
          </p:cNvSpPr>
          <p:nvPr/>
        </p:nvSpPr>
        <p:spPr bwMode="auto">
          <a:xfrm>
            <a:off x="3798887" y="2881313"/>
            <a:ext cx="487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>
                <a:solidFill>
                  <a:schemeClr val="bg1"/>
                </a:solidFill>
                <a:latin typeface="Frutiger Linotype" charset="0"/>
              </a:rPr>
              <a:t>metadata</a:t>
            </a:r>
          </a:p>
        </p:txBody>
      </p:sp>
      <p:sp>
        <p:nvSpPr>
          <p:cNvPr id="34" name="Rectangle 29"/>
          <p:cNvSpPr>
            <a:spLocks noChangeArrowheads="1"/>
          </p:cNvSpPr>
          <p:nvPr/>
        </p:nvSpPr>
        <p:spPr bwMode="auto">
          <a:xfrm>
            <a:off x="7924800" y="3657600"/>
            <a:ext cx="1219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 dirty="0">
                <a:solidFill>
                  <a:schemeClr val="bg1"/>
                </a:solidFill>
                <a:latin typeface="Frutiger Linotype" charset="0"/>
              </a:rPr>
              <a:t>heap</a:t>
            </a: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2095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8001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13906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981200" y="4038600"/>
            <a:ext cx="6064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25717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31623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1" name="Text Box 17"/>
          <p:cNvSpPr txBox="1">
            <a:spLocks noChangeArrowheads="1"/>
          </p:cNvSpPr>
          <p:nvPr/>
        </p:nvSpPr>
        <p:spPr bwMode="auto">
          <a:xfrm>
            <a:off x="37528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4343400" y="4038600"/>
            <a:ext cx="6064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3" name="Text Box 19"/>
          <p:cNvSpPr txBox="1">
            <a:spLocks noChangeArrowheads="1"/>
          </p:cNvSpPr>
          <p:nvPr/>
        </p:nvSpPr>
        <p:spPr bwMode="auto">
          <a:xfrm>
            <a:off x="4945063" y="4041775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5924550" y="4041775"/>
            <a:ext cx="10001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5" name="Text Box 21"/>
          <p:cNvSpPr txBox="1">
            <a:spLocks noChangeArrowheads="1"/>
          </p:cNvSpPr>
          <p:nvPr/>
        </p:nvSpPr>
        <p:spPr bwMode="auto">
          <a:xfrm>
            <a:off x="6904038" y="4038600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7883525" y="4043363"/>
            <a:ext cx="1000125" cy="5476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7" name="Line 23"/>
          <p:cNvSpPr>
            <a:spLocks noChangeShapeType="1"/>
          </p:cNvSpPr>
          <p:nvPr/>
        </p:nvSpPr>
        <p:spPr bwMode="auto">
          <a:xfrm>
            <a:off x="209550" y="3886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5105400"/>
            <a:ext cx="1868450" cy="1465937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057400" y="4080932"/>
            <a:ext cx="457200" cy="457200"/>
          </a:xfrm>
          <a:prstGeom prst="rect">
            <a:avLst/>
          </a:prstGeom>
          <a:solidFill>
            <a:srgbClr val="FFFF0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14400" y="2667000"/>
            <a:ext cx="228600" cy="762000"/>
          </a:xfrm>
          <a:prstGeom prst="rect">
            <a:avLst/>
          </a:prstGeom>
          <a:solidFill>
            <a:srgbClr val="FFFF0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4" descr="White marb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105400"/>
            <a:ext cx="1895475" cy="12724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800600"/>
            <a:ext cx="1446512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47503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8.88889E-6 C -0.02674 -0.00185 -0.02361 -0.00208 -0.05833 8.88889E-6 C -0.06337 0.00024 -0.06944 0.00371 -0.07413 0.0051 C -0.08368 0.01297 -0.07656 0.00626 -0.05382 0.00626 C -0.03472 0.00626 -0.0158 0.00695 0.00365 0.00741 C 0.01424 0.01042 0.02517 0.0132 0.03611 0.01482 C 0.05313 0.01991 0.07396 0.02339 0.08889 0.00996 C 0.08976 0.00556 0.09097 0.00533 0.08611 0.0051 C 0.07274 0.00417 0.05938 0.00417 0.04618 0.00371 C 0.02483 0.00186 0.0033 0.00024 -0.01771 -0.00115 C -0.14288 0.00139 -0.02326 0.00024 0.01667 -0.00231 C 0.05156 -0.00185 0.06823 -0.00069 0.09722 0.00255 C 0.04531 0.00278 -0.0066 0.00278 -0.05833 0.00371 C -0.06024 0.00371 -0.0658 0.0051 -0.06389 0.0051 C -0.01771 0.0051 0.02865 0.00417 0.075 0.00371 C 0.07917 0.00325 0.08351 0.00255 0.08785 0.00255 C 0.09115 0.00255 0.08108 0.00371 0.07778 0.00371 C 0.03472 0.00278 -0.05104 8.88889E-6 -0.05104 8.88889E-6 C -0.00469 -0.00324 0.05174 -0.02962 0.09167 0.00371 C 0.09063 0.0044 0.08993 0.00602 0.08889 0.00626 C 0.06945 0.00718 0.04983 0.00556 0.03038 0.00626 C 0.02483 0.00788 -0.03316 0.01366 -0.04549 0.00626 " pathEditMode="relative" ptsTypes="fffffffffffffffffffff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727200"/>
            <a:ext cx="7696200" cy="513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76800"/>
            <a:ext cx="1905000" cy="17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756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000" y="2819400"/>
            <a:ext cx="1868450" cy="1465937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 bwMode="auto">
          <a:xfrm>
            <a:off x="2362200" y="14478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9605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6164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7106" y="1981200"/>
            <a:ext cx="4296894" cy="2499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2590800"/>
            <a:ext cx="1868450" cy="14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3071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4800"/>
            <a:ext cx="3937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199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8587840">
            <a:off x="3162302" y="368045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587840">
            <a:off x="3390898" y="3939542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8587840">
            <a:off x="3619494" y="419862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 rot="10800000">
            <a:off x="3162302" y="3680457"/>
            <a:ext cx="1447792" cy="975370"/>
            <a:chOff x="3162302" y="3680457"/>
            <a:chExt cx="1447792" cy="975370"/>
          </a:xfrm>
          <a:solidFill>
            <a:schemeClr val="tx1"/>
          </a:solidFill>
        </p:grpSpPr>
        <p:sp>
          <p:nvSpPr>
            <p:cNvPr id="6" name="Right Arrow 5"/>
            <p:cNvSpPr/>
            <p:nvPr/>
          </p:nvSpPr>
          <p:spPr>
            <a:xfrm rot="8587840">
              <a:off x="3162302" y="368045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8587840">
              <a:off x="3390898" y="3939542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8587840">
              <a:off x="3619494" y="419862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8587840">
            <a:off x="3162302" y="368045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587840">
            <a:off x="3390898" y="3939542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8587840">
            <a:off x="3619494" y="419862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 rot="10800000">
            <a:off x="3162302" y="3680457"/>
            <a:ext cx="1447792" cy="975370"/>
            <a:chOff x="3162302" y="3680457"/>
            <a:chExt cx="1447792" cy="975370"/>
          </a:xfrm>
          <a:solidFill>
            <a:schemeClr val="tx1"/>
          </a:solidFill>
        </p:grpSpPr>
        <p:sp>
          <p:nvSpPr>
            <p:cNvPr id="6" name="Right Arrow 5"/>
            <p:cNvSpPr/>
            <p:nvPr/>
          </p:nvSpPr>
          <p:spPr>
            <a:xfrm rot="8587840">
              <a:off x="3162302" y="368045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8587840">
              <a:off x="3390898" y="3939542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8587840">
              <a:off x="3619494" y="419862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b="51132"/>
          <a:stretch>
            <a:fillRect/>
          </a:stretch>
        </p:blipFill>
        <p:spPr>
          <a:xfrm>
            <a:off x="16289" y="-430"/>
            <a:ext cx="9114882" cy="68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b="51132"/>
          <a:stretch>
            <a:fillRect/>
          </a:stretch>
        </p:blipFill>
        <p:spPr>
          <a:xfrm>
            <a:off x="16289" y="-430"/>
            <a:ext cx="9114882" cy="6845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11429" t="15000" r="11429" b="13750"/>
          <a:stretch>
            <a:fillRect/>
          </a:stretch>
        </p:blipFill>
        <p:spPr>
          <a:xfrm>
            <a:off x="8077200" y="45156"/>
            <a:ext cx="1018674" cy="7168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77200" y="762000"/>
            <a:ext cx="1066800" cy="228600"/>
          </a:xfrm>
          <a:prstGeom prst="rect">
            <a:avLst/>
          </a:prstGeom>
          <a:solidFill>
            <a:srgbClr val="0B0A0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792" t="38533" r="46764" b="29374"/>
          <a:stretch>
            <a:fillRect/>
          </a:stretch>
        </p:blipFill>
        <p:spPr>
          <a:xfrm>
            <a:off x="1295400" y="89139"/>
            <a:ext cx="6096000" cy="6616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792" t="38533" r="46764" b="29374"/>
          <a:stretch>
            <a:fillRect/>
          </a:stretch>
        </p:blipFill>
        <p:spPr>
          <a:xfrm>
            <a:off x="1295400" y="89139"/>
            <a:ext cx="6096000" cy="6616461"/>
          </a:xfrm>
          <a:prstGeom prst="rect">
            <a:avLst/>
          </a:prstGeom>
        </p:spPr>
      </p:pic>
      <p:sp>
        <p:nvSpPr>
          <p:cNvPr id="5" name="Curved Right Arrow 4"/>
          <p:cNvSpPr/>
          <p:nvPr/>
        </p:nvSpPr>
        <p:spPr>
          <a:xfrm rot="4234128">
            <a:off x="3510119" y="521834"/>
            <a:ext cx="1514162" cy="2859551"/>
          </a:xfrm>
          <a:prstGeom prst="curvedRightArrow">
            <a:avLst>
              <a:gd name="adj1" fmla="val 25000"/>
              <a:gd name="adj2" fmla="val 50000"/>
              <a:gd name="adj3" fmla="val 24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2000" y="2057400"/>
            <a:ext cx="7612383" cy="4800600"/>
            <a:chOff x="762000" y="2057400"/>
            <a:chExt cx="7612383" cy="48006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rcRect l="3175" r="4762" b="46094"/>
            <a:stretch>
              <a:fillRect/>
            </a:stretch>
          </p:blipFill>
          <p:spPr>
            <a:xfrm>
              <a:off x="762000" y="2362200"/>
              <a:ext cx="7612383" cy="4495800"/>
            </a:xfrm>
            <a:prstGeom prst="rect">
              <a:avLst/>
            </a:prstGeom>
          </p:spPr>
        </p:pic>
        <p:sp>
          <p:nvSpPr>
            <p:cNvPr id="7" name="Title 6"/>
            <p:cNvSpPr txBox="1">
              <a:spLocks/>
            </p:cNvSpPr>
            <p:nvPr/>
          </p:nvSpPr>
          <p:spPr>
            <a:xfrm>
              <a:off x="762000" y="2057400"/>
              <a:ext cx="2590800" cy="2057400"/>
            </a:xfrm>
            <a:prstGeom prst="rect">
              <a:avLst/>
            </a:prstGeom>
            <a:solidFill>
              <a:srgbClr val="0B0A0B"/>
            </a:solidFill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  <a:t>Direct inspiration</a:t>
              </a:r>
              <a:r>
                <a:rPr kumimoji="0" lang="en-US" sz="2400" u="none" strike="noStrike" kern="1200" cap="none" spc="0" normalizeH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  <a:t> for Windows 7’s</a:t>
              </a:r>
              <a:br>
                <a:rPr kumimoji="0" lang="en-US" sz="2400" u="none" strike="noStrike" kern="1200" cap="none" spc="0" normalizeH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</a:br>
              <a:r>
                <a:rPr kumimoji="0" lang="en-US" sz="2400" b="1" u="none" strike="noStrike" kern="1200" cap="none" spc="0" normalizeH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  <a:t>Fault-Tolerant Heap </a:t>
              </a:r>
              <a:r>
                <a:rPr kumimoji="0" lang="en-US" sz="2400" u="none" strike="noStrike" kern="1200" cap="none" spc="0" normalizeH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Calibri"/>
                  <a:ea typeface="+mj-ea"/>
                  <a:cs typeface="Calibri"/>
                </a:rPr>
                <a:t>(2009)</a:t>
              </a:r>
              <a:endParaRPr kumimoji="0" lang="en-US" sz="24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858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6" name="Curved Right Arrow 5"/>
          <p:cNvSpPr/>
          <p:nvPr/>
        </p:nvSpPr>
        <p:spPr>
          <a:xfrm rot="4234128">
            <a:off x="2836997" y="2694270"/>
            <a:ext cx="666616" cy="1317060"/>
          </a:xfrm>
          <a:prstGeom prst="curvedRightArrow">
            <a:avLst>
              <a:gd name="adj1" fmla="val 25000"/>
              <a:gd name="adj2" fmla="val 50000"/>
              <a:gd name="adj3" fmla="val 24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581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014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5029200" cy="6871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1187450"/>
            <a:ext cx="8617857" cy="422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68176"/>
            <a:ext cx="8839200" cy="4746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7000" r="7000"/>
          <a:stretch>
            <a:fillRect/>
          </a:stretch>
        </p:blipFill>
        <p:spPr>
          <a:xfrm>
            <a:off x="501073" y="304799"/>
            <a:ext cx="8261927" cy="6340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0"/>
            <a:ext cx="9448800" cy="708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27938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27938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1905000" y="1066800"/>
            <a:ext cx="19812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96" name="Rectangle 6"/>
          <p:cNvSpPr>
            <a:spLocks noChangeArrowheads="1"/>
          </p:cNvSpPr>
          <p:nvPr/>
        </p:nvSpPr>
        <p:spPr bwMode="auto">
          <a:xfrm>
            <a:off x="914400" y="5791200"/>
            <a:ext cx="7535863" cy="838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6">
                    <a14:imgEffect>
                      <a14:saturation sat="117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7307421" cy="436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blipFill dpi="0" rotWithShape="0"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393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34034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34034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4191000"/>
            <a:ext cx="1905000" cy="1729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447800" y="1905000"/>
            <a:ext cx="2362200" cy="990599"/>
            <a:chOff x="1447800" y="1905000"/>
            <a:chExt cx="2362200" cy="990599"/>
          </a:xfrm>
        </p:grpSpPr>
        <p:sp>
          <p:nvSpPr>
            <p:cNvPr id="12" name="Up Arrow 11"/>
            <p:cNvSpPr/>
            <p:nvPr/>
          </p:nvSpPr>
          <p:spPr>
            <a:xfrm rot="10800000">
              <a:off x="2719682" y="2590799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47800" y="1905000"/>
              <a:ext cx="2362200" cy="400110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sensitive data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35" name="Rectangle 15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5536" name="Rectangle 16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5549" name="Rectangle 29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5550" name="Rectangle 30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5551" name="Rectangle 31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5559" name="Line 39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60" name="Line 40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64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47035"/>
            <a:ext cx="5083362" cy="34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65" name="Line 45"/>
          <p:cNvSpPr>
            <a:spLocks noChangeShapeType="1"/>
          </p:cNvSpPr>
          <p:nvPr/>
        </p:nvSpPr>
        <p:spPr bwMode="auto">
          <a:xfrm flipH="1">
            <a:off x="3050881" y="2461624"/>
            <a:ext cx="760560" cy="7600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1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7576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7578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47035"/>
            <a:ext cx="5083362" cy="34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7580" name="Oval 12"/>
          <p:cNvSpPr>
            <a:spLocks noChangeArrowheads="1"/>
          </p:cNvSpPr>
          <p:nvPr/>
        </p:nvSpPr>
        <p:spPr bwMode="auto">
          <a:xfrm>
            <a:off x="976628" y="2392526"/>
            <a:ext cx="3664514" cy="290212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1" name="Rectangle 13"/>
          <p:cNvSpPr>
            <a:spLocks noChangeArrowheads="1"/>
          </p:cNvSpPr>
          <p:nvPr/>
        </p:nvSpPr>
        <p:spPr bwMode="auto">
          <a:xfrm>
            <a:off x="1737187" y="3014411"/>
            <a:ext cx="898843" cy="967375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1900" dirty="0">
                <a:latin typeface="Frutiger Linotype" charset="0"/>
              </a:rPr>
              <a:t>prev.</a:t>
            </a:r>
            <a:br>
              <a:rPr lang="en-US" sz="1900" dirty="0">
                <a:latin typeface="Frutiger Linotype" charset="0"/>
              </a:rPr>
            </a:br>
            <a:r>
              <a:rPr lang="en-US" sz="1900" dirty="0">
                <a:latin typeface="Frutiger Linotype" charset="0"/>
              </a:rPr>
              <a:t>object</a:t>
            </a:r>
          </a:p>
        </p:txBody>
      </p:sp>
      <p:sp>
        <p:nvSpPr>
          <p:cNvPr id="237582" name="Rectangle 14"/>
          <p:cNvSpPr>
            <a:spLocks noChangeArrowheads="1"/>
          </p:cNvSpPr>
          <p:nvPr/>
        </p:nvSpPr>
        <p:spPr bwMode="auto">
          <a:xfrm>
            <a:off x="2636030" y="3014411"/>
            <a:ext cx="898843" cy="967375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1900" dirty="0">
                <a:latin typeface="Frutiger Linotype" charset="0"/>
              </a:rPr>
              <a:t>object</a:t>
            </a:r>
            <a:br>
              <a:rPr lang="en-US" sz="1900" dirty="0">
                <a:latin typeface="Frutiger Linotype" charset="0"/>
              </a:rPr>
            </a:br>
            <a:r>
              <a:rPr lang="en-US" sz="1900" dirty="0">
                <a:latin typeface="Frutiger Linotype" charset="0"/>
              </a:rPr>
              <a:t>size</a:t>
            </a:r>
          </a:p>
        </p:txBody>
      </p:sp>
      <p:sp>
        <p:nvSpPr>
          <p:cNvPr id="237583" name="Line 15"/>
          <p:cNvSpPr>
            <a:spLocks noChangeShapeType="1"/>
          </p:cNvSpPr>
          <p:nvPr/>
        </p:nvSpPr>
        <p:spPr bwMode="auto">
          <a:xfrm>
            <a:off x="3534873" y="3014411"/>
            <a:ext cx="78936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4" name="Line 16"/>
          <p:cNvSpPr>
            <a:spLocks noChangeShapeType="1"/>
          </p:cNvSpPr>
          <p:nvPr/>
        </p:nvSpPr>
        <p:spPr bwMode="auto">
          <a:xfrm>
            <a:off x="3534873" y="3981786"/>
            <a:ext cx="69141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5" name="Rectangle 17"/>
          <p:cNvSpPr>
            <a:spLocks noChangeArrowheads="1"/>
          </p:cNvSpPr>
          <p:nvPr/>
        </p:nvSpPr>
        <p:spPr bwMode="auto">
          <a:xfrm>
            <a:off x="3555040" y="3033125"/>
            <a:ext cx="622276" cy="92706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75" name="Rectangle 7" descr="White marble"/>
          <p:cNvSpPr>
            <a:spLocks noChangeArrowheads="1"/>
          </p:cNvSpPr>
          <p:nvPr/>
        </p:nvSpPr>
        <p:spPr bwMode="auto">
          <a:xfrm>
            <a:off x="1322337" y="4050885"/>
            <a:ext cx="2707773" cy="76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b="1" dirty="0">
                <a:latin typeface="Frutiger Linotype" charset="0"/>
              </a:rPr>
              <a:t>heap metadata</a:t>
            </a:r>
          </a:p>
          <a:p>
            <a:pPr defTabSz="828013"/>
            <a:r>
              <a:rPr lang="en-US" sz="2200" i="1" dirty="0">
                <a:latin typeface="Frutiger Linotype" charset="0"/>
              </a:rPr>
              <a:t>(GNU </a:t>
            </a:r>
            <a:r>
              <a:rPr lang="en-US" sz="2200" i="1" dirty="0" err="1">
                <a:latin typeface="Frutiger Linotype" charset="0"/>
              </a:rPr>
              <a:t>libc</a:t>
            </a:r>
            <a:r>
              <a:rPr lang="en-US" sz="2200" i="1" dirty="0">
                <a:latin typeface="Frutiger Linotype" charset="0"/>
              </a:rPr>
              <a:t>, </a:t>
            </a:r>
            <a:r>
              <a:rPr lang="en-US" sz="2200" i="1" dirty="0" smtClean="0">
                <a:latin typeface="Frutiger Linotype" charset="0"/>
              </a:rPr>
              <a:t>Win, …)</a:t>
            </a:r>
            <a:endParaRPr lang="en-US" sz="2200" i="1" dirty="0">
              <a:latin typeface="Frutiger Linotype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9" name="Rectangle 7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8600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1" name="Line 9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4" name="Rectangle 12"/>
          <p:cNvSpPr>
            <a:spLocks noChangeArrowheads="1"/>
          </p:cNvSpPr>
          <p:nvPr/>
        </p:nvSpPr>
        <p:spPr bwMode="auto">
          <a:xfrm>
            <a:off x="4502858" y="3227464"/>
            <a:ext cx="345709" cy="447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2800" b="1" dirty="0" err="1">
                <a:latin typeface="Courier New" charset="0"/>
              </a:rPr>
              <a:t>x</a:t>
            </a:r>
            <a:endParaRPr lang="en-US" sz="2800" b="1" dirty="0">
              <a:latin typeface="Courier New" charset="0"/>
            </a:endParaRPr>
          </a:p>
        </p:txBody>
      </p:sp>
      <p:pic>
        <p:nvPicPr>
          <p:cNvPr id="238608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02410"/>
            <a:ext cx="5573116" cy="9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9" name="Rectangle 7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8600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1" name="Line 9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4" name="Rectangle 12"/>
          <p:cNvSpPr>
            <a:spLocks noChangeArrowheads="1"/>
          </p:cNvSpPr>
          <p:nvPr/>
        </p:nvSpPr>
        <p:spPr bwMode="auto">
          <a:xfrm>
            <a:off x="4502858" y="3227464"/>
            <a:ext cx="345709" cy="447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2800" b="1" dirty="0" err="1">
                <a:latin typeface="Courier New" charset="0"/>
              </a:rPr>
              <a:t>x</a:t>
            </a:r>
            <a:endParaRPr lang="en-US" sz="2800" b="1" dirty="0">
              <a:latin typeface="Courier New" charset="0"/>
            </a:endParaRPr>
          </a:p>
        </p:txBody>
      </p:sp>
      <p:pic>
        <p:nvPicPr>
          <p:cNvPr id="238608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02410"/>
            <a:ext cx="5573116" cy="9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081551"/>
            <a:ext cx="572986" cy="694898"/>
          </a:xfrm>
          <a:prstGeom prst="rect">
            <a:avLst/>
          </a:prstGeom>
        </p:spPr>
      </p:pic>
      <p:pic>
        <p:nvPicPr>
          <p:cNvPr id="18" name="Picture 1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214" y="3083274"/>
            <a:ext cx="572986" cy="6948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3048000"/>
            <a:ext cx="85344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All </a:t>
            </a:r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data / metadata sensitive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47800" y="1905000"/>
            <a:ext cx="2362200" cy="990599"/>
            <a:chOff x="1447800" y="1905000"/>
            <a:chExt cx="2362200" cy="990599"/>
          </a:xfrm>
        </p:grpSpPr>
        <p:sp>
          <p:nvSpPr>
            <p:cNvPr id="15" name="Up Arrow 14"/>
            <p:cNvSpPr/>
            <p:nvPr/>
          </p:nvSpPr>
          <p:spPr>
            <a:xfrm rot="10800000">
              <a:off x="2719682" y="2590799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47800" y="1905000"/>
              <a:ext cx="2362200" cy="400110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sensitive data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447800" y="4038600"/>
            <a:ext cx="3124200" cy="685800"/>
            <a:chOff x="1447800" y="4038600"/>
            <a:chExt cx="3124200" cy="685800"/>
          </a:xfrm>
        </p:grpSpPr>
        <p:sp>
          <p:nvSpPr>
            <p:cNvPr id="14" name="Up Arrow 13"/>
            <p:cNvSpPr/>
            <p:nvPr/>
          </p:nvSpPr>
          <p:spPr>
            <a:xfrm>
              <a:off x="2719682" y="4038600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4324290"/>
              <a:ext cx="3124200" cy="400110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guard / unmapped page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14400" y="5029200"/>
            <a:ext cx="7535863" cy="13716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914400" y="3429000"/>
            <a:ext cx="7535863" cy="13716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763197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blipFill dpi="0" rotWithShape="0"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348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2" name="Group 14"/>
          <p:cNvGrpSpPr/>
          <p:nvPr/>
        </p:nvGrpSpPr>
        <p:grpSpPr>
          <a:xfrm>
            <a:off x="1447800" y="4038600"/>
            <a:ext cx="3124200" cy="685800"/>
            <a:chOff x="1447800" y="4038600"/>
            <a:chExt cx="3124200" cy="685800"/>
          </a:xfrm>
        </p:grpSpPr>
        <p:sp>
          <p:nvSpPr>
            <p:cNvPr id="14" name="Up Arrow 13"/>
            <p:cNvSpPr/>
            <p:nvPr/>
          </p:nvSpPr>
          <p:spPr>
            <a:xfrm>
              <a:off x="2719682" y="4038600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4324290"/>
              <a:ext cx="3124200" cy="400110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guard / unmapped page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1447800"/>
            <a:ext cx="63500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524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291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4387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1336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103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4199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  <p:sp>
        <p:nvSpPr>
          <p:cNvPr id="16" name="Up Arrow 15"/>
          <p:cNvSpPr/>
          <p:nvPr/>
        </p:nvSpPr>
        <p:spPr>
          <a:xfrm rot="9840902">
            <a:off x="3176882" y="1118209"/>
            <a:ext cx="457200" cy="304800"/>
          </a:xfrm>
          <a:prstGeom prst="upArrow">
            <a:avLst/>
          </a:prstGeom>
          <a:solidFill>
            <a:srgbClr val="9E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47800" y="457200"/>
            <a:ext cx="3124200" cy="707886"/>
          </a:xfrm>
          <a:prstGeom prst="rect">
            <a:avLst/>
          </a:prstGeom>
          <a:solidFill>
            <a:srgbClr val="800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Address-space layout randomization</a:t>
            </a:r>
            <a:endParaRPr lang="en-US" sz="2000" dirty="0">
              <a:solidFill>
                <a:srgbClr val="FFFF00"/>
              </a:solidFill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bright="6000" contrast="6000"/>
            <a:alphaModFix/>
          </a:blip>
          <a:stretch>
            <a:fillRect/>
          </a:stretch>
        </p:blipFill>
        <p:spPr>
          <a:xfrm>
            <a:off x="0" y="5698490"/>
            <a:ext cx="2514600" cy="11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568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156" y="2743200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1" y="3429000"/>
            <a:ext cx="572986" cy="694898"/>
          </a:xfrm>
          <a:prstGeom prst="rect">
            <a:avLst/>
          </a:prstGeom>
        </p:spPr>
      </p:pic>
      <p:pic>
        <p:nvPicPr>
          <p:cNvPr id="9" name="Picture 8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114800"/>
            <a:ext cx="572986" cy="694898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445" y="4800600"/>
            <a:ext cx="572986" cy="6948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lum bright="6000" contrast="6000"/>
            <a:alphaModFix/>
          </a:blip>
          <a:stretch>
            <a:fillRect/>
          </a:stretch>
        </p:blipFill>
        <p:spPr>
          <a:xfrm>
            <a:off x="0" y="5698490"/>
            <a:ext cx="2514600" cy="1159510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505200"/>
            <a:ext cx="572986" cy="694898"/>
          </a:xfrm>
          <a:prstGeom prst="rect">
            <a:avLst/>
          </a:prstGeom>
        </p:spPr>
      </p:pic>
      <p:pic>
        <p:nvPicPr>
          <p:cNvPr id="13" name="Picture 12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819400"/>
            <a:ext cx="572986" cy="69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8335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156" y="2743200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1" y="3429000"/>
            <a:ext cx="572986" cy="694898"/>
          </a:xfrm>
          <a:prstGeom prst="rect">
            <a:avLst/>
          </a:prstGeom>
        </p:spPr>
      </p:pic>
      <p:pic>
        <p:nvPicPr>
          <p:cNvPr id="9" name="Picture 8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114800"/>
            <a:ext cx="572986" cy="694898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445" y="4800600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505200"/>
            <a:ext cx="572986" cy="694898"/>
          </a:xfrm>
          <a:prstGeom prst="rect">
            <a:avLst/>
          </a:prstGeom>
        </p:spPr>
      </p:pic>
      <p:pic>
        <p:nvPicPr>
          <p:cNvPr id="13" name="Picture 12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819400"/>
            <a:ext cx="572986" cy="694898"/>
          </a:xfrm>
          <a:prstGeom prst="rect">
            <a:avLst/>
          </a:prstGeom>
        </p:spPr>
      </p:pic>
      <p:pic>
        <p:nvPicPr>
          <p:cNvPr id="14" name="Picture 1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11" y="2057400"/>
            <a:ext cx="576072" cy="694944"/>
          </a:xfrm>
          <a:prstGeom prst="rect">
            <a:avLst/>
          </a:prstGeom>
        </p:spPr>
      </p:pic>
      <p:pic>
        <p:nvPicPr>
          <p:cNvPr id="15" name="Picture 1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11" y="1438656"/>
            <a:ext cx="576072" cy="694944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11" y="819912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11" y="201168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9624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343656"/>
            <a:ext cx="576072" cy="694944"/>
          </a:xfrm>
          <a:prstGeom prst="rect">
            <a:avLst/>
          </a:prstGeom>
        </p:spPr>
      </p:pic>
      <p:pic>
        <p:nvPicPr>
          <p:cNvPr id="20" name="Picture 1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724912"/>
            <a:ext cx="576072" cy="694944"/>
          </a:xfrm>
          <a:prstGeom prst="rect">
            <a:avLst/>
          </a:prstGeom>
        </p:spPr>
      </p:pic>
      <p:pic>
        <p:nvPicPr>
          <p:cNvPr id="21" name="Picture 20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06168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52889" y="2084832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52889" y="1466088"/>
            <a:ext cx="576072" cy="694944"/>
          </a:xfrm>
          <a:prstGeom prst="rect">
            <a:avLst/>
          </a:prstGeom>
        </p:spPr>
      </p:pic>
      <p:pic>
        <p:nvPicPr>
          <p:cNvPr id="24" name="Picture 2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52889" y="847344"/>
            <a:ext cx="576072" cy="694944"/>
          </a:xfrm>
          <a:prstGeom prst="rect">
            <a:avLst/>
          </a:prstGeom>
        </p:spPr>
      </p:pic>
      <p:pic>
        <p:nvPicPr>
          <p:cNvPr id="25" name="Picture 2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52889" y="228600"/>
            <a:ext cx="576072" cy="694944"/>
          </a:xfrm>
          <a:prstGeom prst="rect">
            <a:avLst/>
          </a:prstGeom>
        </p:spPr>
      </p:pic>
      <p:pic>
        <p:nvPicPr>
          <p:cNvPr id="26" name="Picture 2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38778" y="4634089"/>
            <a:ext cx="576072" cy="694944"/>
          </a:xfrm>
          <a:prstGeom prst="rect">
            <a:avLst/>
          </a:prstGeom>
        </p:spPr>
      </p:pic>
      <p:pic>
        <p:nvPicPr>
          <p:cNvPr id="27" name="Picture 2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38778" y="4015345"/>
            <a:ext cx="576072" cy="694944"/>
          </a:xfrm>
          <a:prstGeom prst="rect">
            <a:avLst/>
          </a:prstGeom>
        </p:spPr>
      </p:pic>
      <p:pic>
        <p:nvPicPr>
          <p:cNvPr id="28" name="Picture 2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38778" y="3396601"/>
            <a:ext cx="576072" cy="694944"/>
          </a:xfrm>
          <a:prstGeom prst="rect">
            <a:avLst/>
          </a:prstGeom>
        </p:spPr>
      </p:pic>
      <p:pic>
        <p:nvPicPr>
          <p:cNvPr id="29" name="Picture 2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38778" y="2777857"/>
            <a:ext cx="576072" cy="694944"/>
          </a:xfrm>
          <a:prstGeom prst="rect">
            <a:avLst/>
          </a:prstGeom>
        </p:spPr>
      </p:pic>
      <p:pic>
        <p:nvPicPr>
          <p:cNvPr id="32" name="Picture 3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667" y="5945858"/>
            <a:ext cx="576072" cy="694944"/>
          </a:xfrm>
          <a:prstGeom prst="rect">
            <a:avLst/>
          </a:prstGeom>
        </p:spPr>
      </p:pic>
      <p:pic>
        <p:nvPicPr>
          <p:cNvPr id="33" name="Picture 3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667" y="5327114"/>
            <a:ext cx="576072" cy="694944"/>
          </a:xfrm>
          <a:prstGeom prst="rect">
            <a:avLst/>
          </a:prstGeom>
        </p:spPr>
      </p:pic>
      <p:pic>
        <p:nvPicPr>
          <p:cNvPr id="34" name="Picture 3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650909"/>
            <a:ext cx="576072" cy="694944"/>
          </a:xfrm>
          <a:prstGeom prst="rect">
            <a:avLst/>
          </a:prstGeom>
        </p:spPr>
      </p:pic>
      <p:pic>
        <p:nvPicPr>
          <p:cNvPr id="35" name="Picture 3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67089" y="5962678"/>
            <a:ext cx="576072" cy="694944"/>
          </a:xfrm>
          <a:prstGeom prst="rect">
            <a:avLst/>
          </a:prstGeom>
        </p:spPr>
      </p:pic>
      <p:pic>
        <p:nvPicPr>
          <p:cNvPr id="36" name="Picture 3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67089" y="5343934"/>
            <a:ext cx="576072" cy="694944"/>
          </a:xfrm>
          <a:prstGeom prst="rect">
            <a:avLst/>
          </a:prstGeom>
        </p:spPr>
      </p:pic>
      <p:pic>
        <p:nvPicPr>
          <p:cNvPr id="37" name="Picture 3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23622" y="4667729"/>
            <a:ext cx="576072" cy="694944"/>
          </a:xfrm>
          <a:prstGeom prst="rect">
            <a:avLst/>
          </a:prstGeom>
        </p:spPr>
      </p:pic>
      <p:pic>
        <p:nvPicPr>
          <p:cNvPr id="38" name="Picture 3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11" y="5979498"/>
            <a:ext cx="576072" cy="694944"/>
          </a:xfrm>
          <a:prstGeom prst="rect">
            <a:avLst/>
          </a:prstGeom>
        </p:spPr>
      </p:pic>
      <p:pic>
        <p:nvPicPr>
          <p:cNvPr id="39" name="Picture 3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09511" y="5360754"/>
            <a:ext cx="576072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lum bright="6000" contrast="6000"/>
            <a:alphaModFix/>
          </a:blip>
          <a:stretch>
            <a:fillRect/>
          </a:stretch>
        </p:blipFill>
        <p:spPr>
          <a:xfrm>
            <a:off x="0" y="5698490"/>
            <a:ext cx="2514600" cy="1159510"/>
          </a:xfrm>
          <a:prstGeom prst="rect">
            <a:avLst/>
          </a:prstGeom>
        </p:spPr>
      </p:pic>
      <p:pic>
        <p:nvPicPr>
          <p:cNvPr id="40" name="Picture 3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28928" y="4038600"/>
            <a:ext cx="576072" cy="694944"/>
          </a:xfrm>
          <a:prstGeom prst="rect">
            <a:avLst/>
          </a:prstGeom>
        </p:spPr>
      </p:pic>
      <p:pic>
        <p:nvPicPr>
          <p:cNvPr id="41" name="Picture 40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2104588"/>
            <a:ext cx="576072" cy="694944"/>
          </a:xfrm>
          <a:prstGeom prst="rect">
            <a:avLst/>
          </a:prstGeom>
        </p:spPr>
      </p:pic>
      <p:pic>
        <p:nvPicPr>
          <p:cNvPr id="42" name="Picture 4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1485844"/>
            <a:ext cx="576072" cy="694944"/>
          </a:xfrm>
          <a:prstGeom prst="rect">
            <a:avLst/>
          </a:prstGeom>
        </p:spPr>
      </p:pic>
      <p:pic>
        <p:nvPicPr>
          <p:cNvPr id="43" name="Picture 4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867100"/>
            <a:ext cx="576072" cy="694944"/>
          </a:xfrm>
          <a:prstGeom prst="rect">
            <a:avLst/>
          </a:prstGeom>
        </p:spPr>
      </p:pic>
      <p:pic>
        <p:nvPicPr>
          <p:cNvPr id="44" name="Picture 4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248356"/>
            <a:ext cx="576072" cy="694944"/>
          </a:xfrm>
          <a:prstGeom prst="rect">
            <a:avLst/>
          </a:prstGeom>
        </p:spPr>
      </p:pic>
      <p:pic>
        <p:nvPicPr>
          <p:cNvPr id="45" name="Picture 4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846666"/>
            <a:ext cx="576072" cy="694944"/>
          </a:xfrm>
          <a:prstGeom prst="rect">
            <a:avLst/>
          </a:prstGeom>
        </p:spPr>
      </p:pic>
      <p:pic>
        <p:nvPicPr>
          <p:cNvPr id="46" name="Picture 4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27922"/>
            <a:ext cx="576072" cy="694944"/>
          </a:xfrm>
          <a:prstGeom prst="rect">
            <a:avLst/>
          </a:prstGeom>
        </p:spPr>
      </p:pic>
      <p:pic>
        <p:nvPicPr>
          <p:cNvPr id="47" name="Picture 4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5334000"/>
            <a:ext cx="576072" cy="694944"/>
          </a:xfrm>
          <a:prstGeom prst="rect">
            <a:avLst/>
          </a:prstGeom>
        </p:spPr>
      </p:pic>
      <p:pic>
        <p:nvPicPr>
          <p:cNvPr id="48" name="Picture 4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5943600"/>
            <a:ext cx="576072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32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156" y="2743200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1" y="3429000"/>
            <a:ext cx="572986" cy="694898"/>
          </a:xfrm>
          <a:prstGeom prst="rect">
            <a:avLst/>
          </a:prstGeom>
        </p:spPr>
      </p:pic>
      <p:pic>
        <p:nvPicPr>
          <p:cNvPr id="9" name="Picture 8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114800"/>
            <a:ext cx="572986" cy="694898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445" y="4800600"/>
            <a:ext cx="572986" cy="6948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lum bright="6000" contrast="6000"/>
            <a:alphaModFix/>
          </a:blip>
          <a:stretch>
            <a:fillRect/>
          </a:stretch>
        </p:blipFill>
        <p:spPr>
          <a:xfrm>
            <a:off x="0" y="5698490"/>
            <a:ext cx="2514600" cy="1159510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505200"/>
            <a:ext cx="572986" cy="694898"/>
          </a:xfrm>
          <a:prstGeom prst="rect">
            <a:avLst/>
          </a:prstGeom>
        </p:spPr>
      </p:pic>
      <p:pic>
        <p:nvPicPr>
          <p:cNvPr id="13" name="Picture 12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819400"/>
            <a:ext cx="572986" cy="69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4542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762000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355" y="4038600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4724400"/>
            <a:ext cx="572986" cy="694898"/>
          </a:xfrm>
          <a:prstGeom prst="rect">
            <a:avLst/>
          </a:prstGeom>
        </p:spPr>
      </p:pic>
      <p:pic>
        <p:nvPicPr>
          <p:cNvPr id="9" name="Picture 8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2986" cy="694898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845" y="2133600"/>
            <a:ext cx="572986" cy="6948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lum bright="6000" contrast="6000"/>
            <a:alphaModFix/>
          </a:blip>
          <a:stretch>
            <a:fillRect/>
          </a:stretch>
        </p:blipFill>
        <p:spPr>
          <a:xfrm>
            <a:off x="0" y="5698490"/>
            <a:ext cx="2514600" cy="1159510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838200"/>
            <a:ext cx="572986" cy="694898"/>
          </a:xfrm>
          <a:prstGeom prst="rect">
            <a:avLst/>
          </a:prstGeom>
        </p:spPr>
      </p:pic>
      <p:pic>
        <p:nvPicPr>
          <p:cNvPr id="13" name="Picture 12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52400"/>
            <a:ext cx="572986" cy="69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049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998536" y="5027612"/>
            <a:ext cx="7459663" cy="13716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33600"/>
            <a:ext cx="656907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blipFill dpi="0" rotWithShape="0"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5883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47800" y="1676400"/>
            <a:ext cx="6248400" cy="388620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39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39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752600" y="2057400"/>
            <a:ext cx="5791200" cy="2514600"/>
            <a:chOff x="1295400" y="3489325"/>
            <a:chExt cx="5791200" cy="2514600"/>
          </a:xfrm>
        </p:grpSpPr>
        <p:sp>
          <p:nvSpPr>
            <p:cNvPr id="13" name="Rounded Rectangle 12"/>
            <p:cNvSpPr/>
            <p:nvPr/>
          </p:nvSpPr>
          <p:spPr>
            <a:xfrm>
              <a:off x="4419600" y="3608387"/>
              <a:ext cx="2667000" cy="1066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743200" y="3608387"/>
              <a:ext cx="1524000" cy="1066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600200" y="3760787"/>
              <a:ext cx="533400" cy="224313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16" name="Rectangle 70"/>
            <p:cNvSpPr>
              <a:spLocks noChangeArrowheads="1"/>
            </p:cNvSpPr>
            <p:nvPr/>
          </p:nvSpPr>
          <p:spPr bwMode="auto">
            <a:xfrm>
              <a:off x="4795838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17" name="Rectangle 70"/>
            <p:cNvSpPr>
              <a:spLocks noChangeArrowheads="1"/>
            </p:cNvSpPr>
            <p:nvPr/>
          </p:nvSpPr>
          <p:spPr bwMode="auto">
            <a:xfrm>
              <a:off x="5097463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18" name="Rectangle 70"/>
            <p:cNvSpPr>
              <a:spLocks noChangeArrowheads="1"/>
            </p:cNvSpPr>
            <p:nvPr/>
          </p:nvSpPr>
          <p:spPr bwMode="auto">
            <a:xfrm>
              <a:off x="6003925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19" name="Rectangle 70"/>
            <p:cNvSpPr>
              <a:spLocks noChangeArrowheads="1"/>
            </p:cNvSpPr>
            <p:nvPr/>
          </p:nvSpPr>
          <p:spPr bwMode="auto">
            <a:xfrm>
              <a:off x="6303963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20" name="Rectangle 70"/>
            <p:cNvSpPr>
              <a:spLocks noChangeArrowheads="1"/>
            </p:cNvSpPr>
            <p:nvPr/>
          </p:nvSpPr>
          <p:spPr bwMode="auto">
            <a:xfrm>
              <a:off x="4495800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  <a:latin typeface="Calibri" charset="0"/>
                </a:rPr>
                <a:t>4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1" name="Rectangle 70"/>
            <p:cNvSpPr>
              <a:spLocks noChangeArrowheads="1"/>
            </p:cNvSpPr>
            <p:nvPr/>
          </p:nvSpPr>
          <p:spPr bwMode="auto">
            <a:xfrm>
              <a:off x="5397500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  <a:latin typeface="Calibri" charset="0"/>
                </a:rPr>
                <a:t>3</a:t>
              </a:r>
              <a:endParaRPr lang="en-US"/>
            </a:p>
          </p:txBody>
        </p:sp>
        <p:sp>
          <p:nvSpPr>
            <p:cNvPr id="22" name="Rectangle 70"/>
            <p:cNvSpPr>
              <a:spLocks noChangeArrowheads="1"/>
            </p:cNvSpPr>
            <p:nvPr/>
          </p:nvSpPr>
          <p:spPr bwMode="auto">
            <a:xfrm>
              <a:off x="5702300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  <a:latin typeface="Calibri" charset="0"/>
                </a:rPr>
                <a:t>6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3" name="Rectangle 70"/>
            <p:cNvSpPr>
              <a:spLocks noChangeArrowheads="1"/>
            </p:cNvSpPr>
            <p:nvPr/>
          </p:nvSpPr>
          <p:spPr bwMode="auto">
            <a:xfrm>
              <a:off x="6605588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  <a:latin typeface="Calibri" charset="0"/>
                </a:rPr>
                <a:t>5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4" name="Rectangle 70"/>
            <p:cNvSpPr>
              <a:spLocks noChangeArrowheads="1"/>
            </p:cNvSpPr>
            <p:nvPr/>
          </p:nvSpPr>
          <p:spPr bwMode="auto">
            <a:xfrm>
              <a:off x="3271838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25" name="Rectangle 70"/>
            <p:cNvSpPr>
              <a:spLocks noChangeArrowheads="1"/>
            </p:cNvSpPr>
            <p:nvPr/>
          </p:nvSpPr>
          <p:spPr bwMode="auto">
            <a:xfrm>
              <a:off x="3573463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26" name="Rectangle 70"/>
            <p:cNvSpPr>
              <a:spLocks noChangeArrowheads="1"/>
            </p:cNvSpPr>
            <p:nvPr/>
          </p:nvSpPr>
          <p:spPr bwMode="auto">
            <a:xfrm>
              <a:off x="3870325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  <a:latin typeface="Calibri" charset="0"/>
                </a:rPr>
                <a:t>2</a:t>
              </a:r>
            </a:p>
          </p:txBody>
        </p:sp>
        <p:sp>
          <p:nvSpPr>
            <p:cNvPr id="27" name="Rectangle 70"/>
            <p:cNvSpPr>
              <a:spLocks noChangeArrowheads="1"/>
            </p:cNvSpPr>
            <p:nvPr/>
          </p:nvSpPr>
          <p:spPr bwMode="auto">
            <a:xfrm>
              <a:off x="2971800" y="3836987"/>
              <a:ext cx="304800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 b="1">
                  <a:latin typeface="Calibri" charset="0"/>
                </a:rPr>
                <a:t>1</a:t>
              </a:r>
            </a:p>
          </p:txBody>
        </p:sp>
        <p:grpSp>
          <p:nvGrpSpPr>
            <p:cNvPr id="28" name="Group 28"/>
            <p:cNvGrpSpPr>
              <a:grpSpLocks/>
            </p:cNvGrpSpPr>
            <p:nvPr/>
          </p:nvGrpSpPr>
          <p:grpSpPr bwMode="auto">
            <a:xfrm>
              <a:off x="2971800" y="4217987"/>
              <a:ext cx="609600" cy="228600"/>
              <a:chOff x="1524000" y="1295400"/>
              <a:chExt cx="609600" cy="2286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5240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6764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8288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9812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1676400" y="3836987"/>
              <a:ext cx="381000" cy="685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400" dirty="0"/>
                <a:t>8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676400" y="4979987"/>
              <a:ext cx="381000" cy="685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r>
                <a:rPr lang="en-US" sz="1400" dirty="0"/>
                <a:t>16</a:t>
              </a:r>
            </a:p>
          </p:txBody>
        </p:sp>
        <p:grpSp>
          <p:nvGrpSpPr>
            <p:cNvPr id="35" name="Group 46"/>
            <p:cNvGrpSpPr>
              <a:grpSpLocks/>
            </p:cNvGrpSpPr>
            <p:nvPr/>
          </p:nvGrpSpPr>
          <p:grpSpPr bwMode="auto">
            <a:xfrm>
              <a:off x="4495800" y="4217987"/>
              <a:ext cx="1219200" cy="228600"/>
              <a:chOff x="3352800" y="990600"/>
              <a:chExt cx="1219200" cy="228600"/>
            </a:xfrm>
          </p:grpSpPr>
          <p:grpSp>
            <p:nvGrpSpPr>
              <p:cNvPr id="36" name="Group 36"/>
              <p:cNvGrpSpPr>
                <a:grpSpLocks/>
              </p:cNvGrpSpPr>
              <p:nvPr/>
            </p:nvGrpSpPr>
            <p:grpSpPr bwMode="auto">
              <a:xfrm>
                <a:off x="3352800" y="990600"/>
                <a:ext cx="609600" cy="228600"/>
                <a:chOff x="1524000" y="1295400"/>
                <a:chExt cx="609600" cy="228600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1524000" y="1295400"/>
                  <a:ext cx="152400" cy="2286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defRPr/>
                  </a:pPr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1676400" y="1295400"/>
                  <a:ext cx="152400" cy="228600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defRPr/>
                  </a:pPr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1828800" y="1295400"/>
                  <a:ext cx="152400" cy="228600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defRPr/>
                  </a:pPr>
                  <a:endParaRPr lang="en-US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1981200" y="1295400"/>
                  <a:ext cx="152400" cy="2286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defRPr/>
                  </a:pPr>
                  <a:endParaRPr lang="en-US"/>
                </a:p>
              </p:txBody>
            </p:sp>
          </p:grpSp>
          <p:grpSp>
            <p:nvGrpSpPr>
              <p:cNvPr id="37" name="Group 41"/>
              <p:cNvGrpSpPr>
                <a:grpSpLocks/>
              </p:cNvGrpSpPr>
              <p:nvPr/>
            </p:nvGrpSpPr>
            <p:grpSpPr bwMode="auto">
              <a:xfrm>
                <a:off x="3962400" y="990600"/>
                <a:ext cx="609600" cy="228600"/>
                <a:chOff x="1524000" y="1295400"/>
                <a:chExt cx="609600" cy="2286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1524000" y="1295400"/>
                  <a:ext cx="152400" cy="2286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defRPr/>
                  </a:pPr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1676400" y="1295400"/>
                  <a:ext cx="152400" cy="228600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defRPr/>
                  </a:pPr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1828800" y="1295400"/>
                  <a:ext cx="152400" cy="228600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defRPr/>
                  </a:pPr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1981200" y="1295400"/>
                  <a:ext cx="152400" cy="22860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defRPr/>
                  </a:pPr>
                  <a:endParaRPr lang="en-US"/>
                </a:p>
              </p:txBody>
            </p:sp>
          </p:grpSp>
        </p:grpSp>
        <p:sp>
          <p:nvSpPr>
            <p:cNvPr id="46" name="TextBox 52"/>
            <p:cNvSpPr txBox="1">
              <a:spLocks noChangeArrowheads="1"/>
            </p:cNvSpPr>
            <p:nvPr/>
          </p:nvSpPr>
          <p:spPr bwMode="auto">
            <a:xfrm>
              <a:off x="2895600" y="3581400"/>
              <a:ext cx="1357313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Calibri" charset="0"/>
                </a:rPr>
                <a:t>allocation space</a:t>
              </a:r>
            </a:p>
          </p:txBody>
        </p:sp>
        <p:sp>
          <p:nvSpPr>
            <p:cNvPr id="47" name="TextBox 53"/>
            <p:cNvSpPr txBox="1">
              <a:spLocks noChangeArrowheads="1"/>
            </p:cNvSpPr>
            <p:nvPr/>
          </p:nvSpPr>
          <p:spPr bwMode="auto">
            <a:xfrm>
              <a:off x="2925763" y="4394200"/>
              <a:ext cx="7048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Calibri" charset="0"/>
                </a:rPr>
                <a:t>bitmap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2743200" y="4949825"/>
              <a:ext cx="15240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grpSp>
          <p:nvGrpSpPr>
            <p:cNvPr id="49" name="Group 65"/>
            <p:cNvGrpSpPr>
              <a:grpSpLocks/>
            </p:cNvGrpSpPr>
            <p:nvPr/>
          </p:nvGrpSpPr>
          <p:grpSpPr bwMode="auto">
            <a:xfrm>
              <a:off x="2925763" y="5407025"/>
              <a:ext cx="304800" cy="228600"/>
              <a:chOff x="485900" y="1295400"/>
              <a:chExt cx="304800" cy="2286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85900" y="1295400"/>
                <a:ext cx="152400" cy="2286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383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</p:grpSp>
        <p:sp>
          <p:nvSpPr>
            <p:cNvPr id="52" name="Rectangle 70"/>
            <p:cNvSpPr>
              <a:spLocks noChangeArrowheads="1"/>
            </p:cNvSpPr>
            <p:nvPr/>
          </p:nvSpPr>
          <p:spPr bwMode="auto">
            <a:xfrm>
              <a:off x="3227388" y="5026025"/>
              <a:ext cx="304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53" name="Rectangle 70"/>
            <p:cNvSpPr>
              <a:spLocks noChangeArrowheads="1"/>
            </p:cNvSpPr>
            <p:nvPr/>
          </p:nvSpPr>
          <p:spPr bwMode="auto">
            <a:xfrm>
              <a:off x="3527425" y="5026025"/>
              <a:ext cx="30480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54" name="Rectangle 70"/>
            <p:cNvSpPr>
              <a:spLocks noChangeArrowheads="1"/>
            </p:cNvSpPr>
            <p:nvPr/>
          </p:nvSpPr>
          <p:spPr bwMode="auto">
            <a:xfrm>
              <a:off x="2925763" y="5026025"/>
              <a:ext cx="601662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/>
            </a:p>
          </p:txBody>
        </p:sp>
        <p:sp>
          <p:nvSpPr>
            <p:cNvPr id="55" name="Rectangle 70"/>
            <p:cNvSpPr>
              <a:spLocks noChangeArrowheads="1"/>
            </p:cNvSpPr>
            <p:nvPr/>
          </p:nvSpPr>
          <p:spPr bwMode="auto">
            <a:xfrm>
              <a:off x="3527425" y="5026025"/>
              <a:ext cx="601663" cy="3048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400" b="1">
                  <a:solidFill>
                    <a:srgbClr val="000000"/>
                  </a:solidFill>
                  <a:latin typeface="Calibri" charset="0"/>
                </a:rPr>
                <a:t>1</a:t>
              </a: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6" name="TextBox 71"/>
            <p:cNvSpPr txBox="1">
              <a:spLocks noChangeArrowheads="1"/>
            </p:cNvSpPr>
            <p:nvPr/>
          </p:nvSpPr>
          <p:spPr bwMode="auto">
            <a:xfrm>
              <a:off x="1295400" y="3489325"/>
              <a:ext cx="1143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chemeClr val="bg1"/>
                  </a:solidFill>
                  <a:latin typeface="Calibri" charset="0"/>
                </a:rPr>
                <a:t>object size</a:t>
              </a:r>
            </a:p>
          </p:txBody>
        </p:sp>
        <p:sp>
          <p:nvSpPr>
            <p:cNvPr id="57" name="Rectangle 70"/>
            <p:cNvSpPr>
              <a:spLocks noChangeArrowheads="1"/>
            </p:cNvSpPr>
            <p:nvPr/>
          </p:nvSpPr>
          <p:spPr bwMode="auto">
            <a:xfrm>
              <a:off x="3733800" y="4383087"/>
              <a:ext cx="457200" cy="185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200" b="1">
                  <a:latin typeface="Calibri" charset="0"/>
                </a:rPr>
                <a:t>2</a:t>
              </a:r>
            </a:p>
          </p:txBody>
        </p:sp>
        <p:sp>
          <p:nvSpPr>
            <p:cNvPr id="58" name="Rectangle 70"/>
            <p:cNvSpPr>
              <a:spLocks noChangeArrowheads="1"/>
            </p:cNvSpPr>
            <p:nvPr/>
          </p:nvSpPr>
          <p:spPr bwMode="auto">
            <a:xfrm>
              <a:off x="3733800" y="4221162"/>
              <a:ext cx="457200" cy="161925"/>
            </a:xfrm>
            <a:prstGeom prst="rect">
              <a:avLst/>
            </a:prstGeom>
            <a:solidFill>
              <a:schemeClr val="bg2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100" dirty="0" err="1">
                  <a:solidFill>
                    <a:srgbClr val="000000"/>
                  </a:solidFill>
                  <a:latin typeface="Calibri" charset="0"/>
                </a:rPr>
                <a:t>inUse</a:t>
              </a:r>
              <a:endParaRPr lang="en-US" sz="1100" dirty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59" name="Rectangle 70"/>
            <p:cNvSpPr>
              <a:spLocks noChangeArrowheads="1"/>
            </p:cNvSpPr>
            <p:nvPr/>
          </p:nvSpPr>
          <p:spPr bwMode="auto">
            <a:xfrm>
              <a:off x="6477000" y="4379912"/>
              <a:ext cx="457200" cy="185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200" b="1">
                  <a:latin typeface="Calibri" charset="0"/>
                </a:rPr>
                <a:t>4</a:t>
              </a:r>
            </a:p>
          </p:txBody>
        </p:sp>
        <p:sp>
          <p:nvSpPr>
            <p:cNvPr id="60" name="Rectangle 70"/>
            <p:cNvSpPr>
              <a:spLocks noChangeArrowheads="1"/>
            </p:cNvSpPr>
            <p:nvPr/>
          </p:nvSpPr>
          <p:spPr bwMode="auto">
            <a:xfrm>
              <a:off x="6477000" y="4217987"/>
              <a:ext cx="457200" cy="161925"/>
            </a:xfrm>
            <a:prstGeom prst="rect">
              <a:avLst/>
            </a:prstGeom>
            <a:solidFill>
              <a:schemeClr val="bg2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100" dirty="0" err="1">
                  <a:latin typeface="Calibri" charset="0"/>
                </a:rPr>
                <a:t>inUse</a:t>
              </a:r>
              <a:endParaRPr lang="en-US" sz="1100" dirty="0">
                <a:latin typeface="Calibri" charset="0"/>
              </a:endParaRPr>
            </a:p>
          </p:txBody>
        </p:sp>
        <p:sp>
          <p:nvSpPr>
            <p:cNvPr id="61" name="Rectangle 70"/>
            <p:cNvSpPr>
              <a:spLocks noChangeArrowheads="1"/>
            </p:cNvSpPr>
            <p:nvPr/>
          </p:nvSpPr>
          <p:spPr bwMode="auto">
            <a:xfrm>
              <a:off x="3733800" y="5526087"/>
              <a:ext cx="457200" cy="185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200" b="1">
                  <a:latin typeface="Calibri" charset="0"/>
                </a:rPr>
                <a:t>1</a:t>
              </a:r>
            </a:p>
          </p:txBody>
        </p:sp>
        <p:sp>
          <p:nvSpPr>
            <p:cNvPr id="62" name="Rectangle 70"/>
            <p:cNvSpPr>
              <a:spLocks noChangeArrowheads="1"/>
            </p:cNvSpPr>
            <p:nvPr/>
          </p:nvSpPr>
          <p:spPr bwMode="auto">
            <a:xfrm>
              <a:off x="3733800" y="5364162"/>
              <a:ext cx="457200" cy="161925"/>
            </a:xfrm>
            <a:prstGeom prst="rect">
              <a:avLst/>
            </a:prstGeom>
            <a:solidFill>
              <a:schemeClr val="bg2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100" dirty="0" err="1">
                  <a:solidFill>
                    <a:srgbClr val="000000"/>
                  </a:solidFill>
                  <a:latin typeface="Calibri" charset="0"/>
                </a:rPr>
                <a:t>inUse</a:t>
              </a:r>
              <a:endParaRPr lang="en-US" sz="1100" dirty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63" name="Rectangle 70"/>
            <p:cNvSpPr>
              <a:spLocks noChangeArrowheads="1"/>
            </p:cNvSpPr>
            <p:nvPr/>
          </p:nvSpPr>
          <p:spPr bwMode="auto">
            <a:xfrm>
              <a:off x="2209800" y="4151312"/>
              <a:ext cx="457200" cy="185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200" b="1">
                  <a:latin typeface="Calibri" charset="0"/>
                </a:rPr>
                <a:t>6</a:t>
              </a:r>
            </a:p>
          </p:txBody>
        </p:sp>
        <p:sp>
          <p:nvSpPr>
            <p:cNvPr id="64" name="Rectangle 70"/>
            <p:cNvSpPr>
              <a:spLocks noChangeArrowheads="1"/>
            </p:cNvSpPr>
            <p:nvPr/>
          </p:nvSpPr>
          <p:spPr bwMode="auto">
            <a:xfrm>
              <a:off x="2209800" y="3989387"/>
              <a:ext cx="457200" cy="161925"/>
            </a:xfrm>
            <a:prstGeom prst="rect">
              <a:avLst/>
            </a:prstGeom>
            <a:solidFill>
              <a:schemeClr val="bg2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100" dirty="0" err="1">
                  <a:latin typeface="Calibri" charset="0"/>
                </a:rPr>
                <a:t>inUse</a:t>
              </a:r>
              <a:endParaRPr lang="en-US" sz="1100" dirty="0">
                <a:latin typeface="Calibri" charset="0"/>
              </a:endParaRPr>
            </a:p>
          </p:txBody>
        </p:sp>
        <p:sp>
          <p:nvSpPr>
            <p:cNvPr id="65" name="Rectangle 70"/>
            <p:cNvSpPr>
              <a:spLocks noChangeArrowheads="1"/>
            </p:cNvSpPr>
            <p:nvPr/>
          </p:nvSpPr>
          <p:spPr bwMode="auto">
            <a:xfrm>
              <a:off x="2209800" y="5327650"/>
              <a:ext cx="457200" cy="1857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200" b="1">
                  <a:latin typeface="Calibri" charset="0"/>
                </a:rPr>
                <a:t>1</a:t>
              </a:r>
            </a:p>
          </p:txBody>
        </p:sp>
        <p:sp>
          <p:nvSpPr>
            <p:cNvPr id="66" name="Rectangle 70"/>
            <p:cNvSpPr>
              <a:spLocks noChangeArrowheads="1"/>
            </p:cNvSpPr>
            <p:nvPr/>
          </p:nvSpPr>
          <p:spPr bwMode="auto">
            <a:xfrm>
              <a:off x="2209800" y="5165725"/>
              <a:ext cx="457200" cy="161925"/>
            </a:xfrm>
            <a:prstGeom prst="rect">
              <a:avLst/>
            </a:prstGeom>
            <a:solidFill>
              <a:schemeClr val="bg2"/>
            </a:solidFill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1100" dirty="0" err="1">
                  <a:solidFill>
                    <a:srgbClr val="000000"/>
                  </a:solidFill>
                  <a:latin typeface="Calibri" charset="0"/>
                </a:rPr>
                <a:t>inUse</a:t>
              </a:r>
              <a:endParaRPr lang="en-US" sz="1100" dirty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67" name="TextBox 53"/>
            <p:cNvSpPr txBox="1">
              <a:spLocks noChangeArrowheads="1"/>
            </p:cNvSpPr>
            <p:nvPr/>
          </p:nvSpPr>
          <p:spPr bwMode="auto">
            <a:xfrm>
              <a:off x="5976938" y="5208587"/>
              <a:ext cx="96693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b="1" dirty="0" err="1">
                  <a:solidFill>
                    <a:schemeClr val="bg1"/>
                  </a:solidFill>
                  <a:latin typeface="Calibri" charset="0"/>
                </a:rPr>
                <a:t>miniheaps</a:t>
              </a:r>
              <a:endParaRPr lang="en-US" sz="1400" b="1" dirty="0">
                <a:solidFill>
                  <a:schemeClr val="bg1"/>
                </a:solidFill>
                <a:latin typeface="Calibri" charset="0"/>
              </a:endParaRPr>
            </a:p>
          </p:txBody>
        </p:sp>
        <p:cxnSp>
          <p:nvCxnSpPr>
            <p:cNvPr id="68" name="Straight Arrow Connector 67"/>
            <p:cNvCxnSpPr>
              <a:stCxn id="67" idx="1"/>
            </p:cNvCxnSpPr>
            <p:nvPr/>
          </p:nvCxnSpPr>
          <p:spPr>
            <a:xfrm flipH="1" flipV="1">
              <a:off x="3657600" y="4675187"/>
              <a:ext cx="2319338" cy="6872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67" idx="1"/>
              <a:endCxn id="13" idx="2"/>
            </p:cNvCxnSpPr>
            <p:nvPr/>
          </p:nvCxnSpPr>
          <p:spPr>
            <a:xfrm flipH="1" flipV="1">
              <a:off x="5753100" y="4675187"/>
              <a:ext cx="223838" cy="6872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7" idx="1"/>
              <a:endCxn id="48" idx="3"/>
            </p:cNvCxnSpPr>
            <p:nvPr/>
          </p:nvCxnSpPr>
          <p:spPr>
            <a:xfrm flipH="1">
              <a:off x="4267200" y="5362476"/>
              <a:ext cx="1709738" cy="64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65"/>
            <p:cNvSpPr>
              <a:spLocks noChangeArrowheads="1"/>
            </p:cNvSpPr>
            <p:nvPr/>
          </p:nvSpPr>
          <p:spPr bwMode="auto">
            <a:xfrm>
              <a:off x="1676400" y="5943600"/>
              <a:ext cx="381000" cy="45719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lum bright="6000" contrast="6000"/>
            <a:alphaModFix/>
          </a:blip>
          <a:stretch>
            <a:fillRect/>
          </a:stretch>
        </p:blipFill>
        <p:spPr>
          <a:xfrm>
            <a:off x="0" y="5698490"/>
            <a:ext cx="2514600" cy="115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95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762000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355" y="4038600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4724400"/>
            <a:ext cx="572986" cy="694898"/>
          </a:xfrm>
          <a:prstGeom prst="rect">
            <a:avLst/>
          </a:prstGeom>
        </p:spPr>
      </p:pic>
      <p:pic>
        <p:nvPicPr>
          <p:cNvPr id="9" name="Picture 8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2986" cy="694898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845" y="2133600"/>
            <a:ext cx="572986" cy="6948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lum bright="6000" contrast="6000"/>
            <a:alphaModFix/>
          </a:blip>
          <a:stretch>
            <a:fillRect/>
          </a:stretch>
        </p:blipFill>
        <p:spPr>
          <a:xfrm>
            <a:off x="0" y="5698490"/>
            <a:ext cx="2514600" cy="1159510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838200"/>
            <a:ext cx="572986" cy="694898"/>
          </a:xfrm>
          <a:prstGeom prst="rect">
            <a:avLst/>
          </a:prstGeom>
        </p:spPr>
      </p:pic>
      <p:pic>
        <p:nvPicPr>
          <p:cNvPr id="13" name="Picture 12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52400"/>
            <a:ext cx="572986" cy="69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34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524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8291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4572000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824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4572000"/>
            <a:ext cx="3810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54" y="691452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54" y="137991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05661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751512"/>
            <a:ext cx="572986" cy="694898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0954" y="206305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379866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85018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79916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157404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09148"/>
            <a:ext cx="576072" cy="694944"/>
          </a:xfrm>
          <a:prstGeom prst="rect">
            <a:avLst/>
          </a:prstGeom>
        </p:spPr>
      </p:pic>
      <p:pic>
        <p:nvPicPr>
          <p:cNvPr id="25" name="Picture 2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114800"/>
            <a:ext cx="576072" cy="694944"/>
          </a:xfrm>
          <a:prstGeom prst="rect">
            <a:avLst/>
          </a:prstGeom>
        </p:spPr>
      </p:pic>
      <p:pic>
        <p:nvPicPr>
          <p:cNvPr id="26" name="Picture 2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800600"/>
            <a:ext cx="576072" cy="694944"/>
          </a:xfrm>
          <a:prstGeom prst="rect">
            <a:avLst/>
          </a:prstGeom>
        </p:spPr>
      </p:pic>
      <p:pic>
        <p:nvPicPr>
          <p:cNvPr id="27" name="Picture 2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486400"/>
            <a:ext cx="576072" cy="694944"/>
          </a:xfrm>
          <a:prstGeom prst="rect">
            <a:avLst/>
          </a:prstGeom>
        </p:spPr>
      </p:pic>
      <p:pic>
        <p:nvPicPr>
          <p:cNvPr id="28" name="Picture 2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3429000"/>
            <a:ext cx="576072" cy="694944"/>
          </a:xfrm>
          <a:prstGeom prst="rect">
            <a:avLst/>
          </a:prstGeom>
        </p:spPr>
      </p:pic>
      <p:pic>
        <p:nvPicPr>
          <p:cNvPr id="29" name="Picture 2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4114800"/>
            <a:ext cx="576072" cy="694944"/>
          </a:xfrm>
          <a:prstGeom prst="rect">
            <a:avLst/>
          </a:prstGeom>
        </p:spPr>
      </p:pic>
      <p:pic>
        <p:nvPicPr>
          <p:cNvPr id="30" name="Picture 2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4800600"/>
            <a:ext cx="576072" cy="694944"/>
          </a:xfrm>
          <a:prstGeom prst="rect">
            <a:avLst/>
          </a:prstGeom>
        </p:spPr>
      </p:pic>
      <p:pic>
        <p:nvPicPr>
          <p:cNvPr id="31" name="Picture 30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5486400"/>
            <a:ext cx="576072" cy="694944"/>
          </a:xfrm>
          <a:prstGeom prst="rect">
            <a:avLst/>
          </a:prstGeom>
        </p:spPr>
      </p:pic>
      <p:pic>
        <p:nvPicPr>
          <p:cNvPr id="32" name="Picture 3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676656"/>
            <a:ext cx="576072" cy="694944"/>
          </a:xfrm>
          <a:prstGeom prst="rect">
            <a:avLst/>
          </a:prstGeom>
        </p:spPr>
      </p:pic>
      <p:pic>
        <p:nvPicPr>
          <p:cNvPr id="33" name="Picture 3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1362456"/>
            <a:ext cx="576072" cy="694944"/>
          </a:xfrm>
          <a:prstGeom prst="rect">
            <a:avLst/>
          </a:prstGeom>
        </p:spPr>
      </p:pic>
      <p:pic>
        <p:nvPicPr>
          <p:cNvPr id="34" name="Picture 3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2048256"/>
            <a:ext cx="576072" cy="694944"/>
          </a:xfrm>
          <a:prstGeom prst="rect">
            <a:avLst/>
          </a:prstGeom>
        </p:spPr>
      </p:pic>
      <p:pic>
        <p:nvPicPr>
          <p:cNvPr id="35" name="Picture 3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2734056"/>
            <a:ext cx="576072" cy="694944"/>
          </a:xfrm>
          <a:prstGeom prst="rect">
            <a:avLst/>
          </a:prstGeom>
        </p:spPr>
      </p:pic>
      <p:pic>
        <p:nvPicPr>
          <p:cNvPr id="36" name="Picture 3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94066"/>
            <a:ext cx="576072" cy="694944"/>
          </a:xfrm>
          <a:prstGeom prst="rect">
            <a:avLst/>
          </a:prstGeom>
        </p:spPr>
      </p:pic>
      <p:pic>
        <p:nvPicPr>
          <p:cNvPr id="37" name="Picture 3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0954" y="2743200"/>
            <a:ext cx="576072" cy="694944"/>
          </a:xfrm>
          <a:prstGeom prst="rect">
            <a:avLst/>
          </a:prstGeom>
        </p:spPr>
      </p:pic>
      <p:pic>
        <p:nvPicPr>
          <p:cNvPr id="39" name="Picture 3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429000"/>
            <a:ext cx="576072" cy="694944"/>
          </a:xfrm>
          <a:prstGeom prst="rect">
            <a:avLst/>
          </a:prstGeom>
        </p:spPr>
      </p:pic>
      <p:pic>
        <p:nvPicPr>
          <p:cNvPr id="40" name="Picture 3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3438144"/>
            <a:ext cx="576072" cy="694944"/>
          </a:xfrm>
          <a:prstGeom prst="rect">
            <a:avLst/>
          </a:prstGeom>
        </p:spPr>
      </p:pic>
      <p:pic>
        <p:nvPicPr>
          <p:cNvPr id="41" name="Picture 40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4123944"/>
            <a:ext cx="576072" cy="694944"/>
          </a:xfrm>
          <a:prstGeom prst="rect">
            <a:avLst/>
          </a:prstGeom>
        </p:spPr>
      </p:pic>
      <p:pic>
        <p:nvPicPr>
          <p:cNvPr id="42" name="Picture 4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4809744"/>
            <a:ext cx="576072" cy="694944"/>
          </a:xfrm>
          <a:prstGeom prst="rect">
            <a:avLst/>
          </a:prstGeom>
        </p:spPr>
      </p:pic>
      <p:pic>
        <p:nvPicPr>
          <p:cNvPr id="43" name="Picture 4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5495544"/>
            <a:ext cx="576072" cy="694944"/>
          </a:xfrm>
          <a:prstGeom prst="rect">
            <a:avLst/>
          </a:prstGeom>
        </p:spPr>
      </p:pic>
      <p:pic>
        <p:nvPicPr>
          <p:cNvPr id="44" name="Picture 4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85800"/>
            <a:ext cx="576072" cy="694944"/>
          </a:xfrm>
          <a:prstGeom prst="rect">
            <a:avLst/>
          </a:prstGeom>
        </p:spPr>
      </p:pic>
      <p:pic>
        <p:nvPicPr>
          <p:cNvPr id="45" name="Picture 4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576072" cy="694944"/>
          </a:xfrm>
          <a:prstGeom prst="rect">
            <a:avLst/>
          </a:prstGeom>
        </p:spPr>
      </p:pic>
      <p:pic>
        <p:nvPicPr>
          <p:cNvPr id="46" name="Picture 4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57400"/>
            <a:ext cx="576072" cy="694944"/>
          </a:xfrm>
          <a:prstGeom prst="rect">
            <a:avLst/>
          </a:prstGeom>
        </p:spPr>
      </p:pic>
      <p:pic>
        <p:nvPicPr>
          <p:cNvPr id="47" name="Picture 4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743200"/>
            <a:ext cx="576072" cy="694944"/>
          </a:xfrm>
          <a:prstGeom prst="rect">
            <a:avLst/>
          </a:prstGeom>
        </p:spPr>
      </p:pic>
      <p:pic>
        <p:nvPicPr>
          <p:cNvPr id="48" name="Picture 4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163056"/>
            <a:ext cx="576072" cy="694944"/>
          </a:xfrm>
          <a:prstGeom prst="rect">
            <a:avLst/>
          </a:prstGeom>
        </p:spPr>
      </p:pic>
      <p:pic>
        <p:nvPicPr>
          <p:cNvPr id="49" name="Picture 4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163056"/>
            <a:ext cx="576072" cy="694944"/>
          </a:xfrm>
          <a:prstGeom prst="rect">
            <a:avLst/>
          </a:prstGeom>
        </p:spPr>
      </p:pic>
      <p:pic>
        <p:nvPicPr>
          <p:cNvPr id="50" name="Picture 4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6163056"/>
            <a:ext cx="576072" cy="69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4572000"/>
            <a:ext cx="3810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FF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4099601"/>
            <a:ext cx="990600" cy="7771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4572000"/>
            <a:ext cx="3810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FF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4099601"/>
            <a:ext cx="990600" cy="7771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4800" y="3048000"/>
            <a:ext cx="85344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≈ 4-5 bits of entropy</a:t>
            </a:r>
            <a:endParaRPr lang="en-US" sz="36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200" y="4572000"/>
            <a:ext cx="3810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B7B7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TextBox 23"/>
          <p:cNvSpPr txBox="1"/>
          <p:nvPr/>
        </p:nvSpPr>
        <p:spPr>
          <a:xfrm>
            <a:off x="1371600" y="59436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4477663"/>
            <a:ext cx="1868450" cy="1465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838200" y="2971800"/>
            <a:ext cx="7459663" cy="68421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14600"/>
            <a:ext cx="6164263" cy="103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blipFill dpi="0" rotWithShape="0">
                  <a:blip r:embed="rId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645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B7B7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TextBox 23"/>
          <p:cNvSpPr txBox="1"/>
          <p:nvPr/>
        </p:nvSpPr>
        <p:spPr>
          <a:xfrm>
            <a:off x="1371600" y="59436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4477663"/>
            <a:ext cx="1868450" cy="146593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4800" y="3048000"/>
            <a:ext cx="8534400" cy="1200329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Maximal entropy:</a:t>
            </a:r>
            <a:b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log N bits (e.g., ≈ 25-30)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B7B7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TextBox 23"/>
          <p:cNvSpPr txBox="1"/>
          <p:nvPr/>
        </p:nvSpPr>
        <p:spPr>
          <a:xfrm>
            <a:off x="1371600" y="59436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4477663"/>
            <a:ext cx="1868450" cy="146593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447800" y="1676400"/>
            <a:ext cx="6248400" cy="3886200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2209800"/>
            <a:ext cx="555336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370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" y="1371600"/>
            <a:ext cx="9122137" cy="3603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44.2 sec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44.2 sec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41.6 sec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257800"/>
            <a:ext cx="4343400" cy="10668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Gene </a:t>
            </a:r>
            <a:r>
              <a:rPr lang="en-US" sz="2400" dirty="0" err="1" smtClean="0">
                <a:solidFill>
                  <a:schemeClr val="bg1"/>
                </a:solidFill>
                <a:latin typeface="Candara"/>
                <a:cs typeface="Candara"/>
              </a:rPr>
              <a:t>Novark</a:t>
            </a:r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 &amp; </a:t>
            </a: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Emery Berger</a:t>
            </a:r>
          </a:p>
          <a:p>
            <a:pPr algn="l"/>
            <a:r>
              <a:rPr lang="en-US" sz="2400" i="1" dirty="0" smtClean="0">
                <a:solidFill>
                  <a:schemeClr val="bg1"/>
                </a:solidFill>
                <a:latin typeface="Candara"/>
                <a:cs typeface="Candara"/>
              </a:rPr>
              <a:t>University of Massachusetts,</a:t>
            </a:r>
            <a:br>
              <a:rPr lang="en-US" sz="2400" i="1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sz="2400" i="1" dirty="0" smtClean="0">
                <a:solidFill>
                  <a:schemeClr val="bg1"/>
                </a:solidFill>
                <a:latin typeface="Candara"/>
                <a:cs typeface="Candara"/>
              </a:rPr>
              <a:t>Amherst</a:t>
            </a:r>
            <a:endParaRPr lang="en-US" sz="600" i="1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1377"/>
            <a:ext cx="3962400" cy="5903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3239604"/>
            <a:ext cx="4210050" cy="1484796"/>
          </a:xfrm>
          <a:solidFill>
            <a:schemeClr val="tx1"/>
          </a:solidFill>
        </p:spPr>
        <p:txBody>
          <a:bodyPr anchor="t" anchorCtr="0">
            <a:normAutofit fontScale="90000"/>
          </a:bodyPr>
          <a:lstStyle/>
          <a:p>
            <a:pPr algn="l"/>
            <a:r>
              <a:rPr lang="en-US" b="1" cap="small" dirty="0" err="1" smtClean="0">
                <a:solidFill>
                  <a:schemeClr val="bg1"/>
                </a:solidFill>
                <a:latin typeface="Candara"/>
                <a:cs typeface="Candara"/>
              </a:rPr>
              <a:t>DieHarder</a:t>
            </a: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: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Securing the Heap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endParaRPr lang="en-US" b="1" cap="small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10" name="Picture 4" descr="newseal2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119307"/>
            <a:ext cx="762000" cy="73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2600" y="3482975"/>
            <a:ext cx="5334000" cy="72707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char * </a:t>
            </a:r>
            <a:r>
              <a:rPr lang="en-US" sz="2000" dirty="0" err="1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 = new char[8];</a:t>
            </a:r>
          </a:p>
          <a:p>
            <a:pPr eaLnBrk="0" hangingPunct="0">
              <a:defRPr/>
            </a:pPr>
            <a:r>
              <a:rPr lang="en-US" sz="2000" dirty="0" err="1">
                <a:solidFill>
                  <a:srgbClr val="FFFF00"/>
                </a:solidFill>
                <a:latin typeface="Consolas" pitchFamily="49" charset="0"/>
              </a:rPr>
              <a:t>strcpy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 (</a:t>
            </a:r>
            <a:r>
              <a:rPr lang="en-US" sz="2000" dirty="0" err="1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,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“goodbye 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cruel world”);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14500" y="2590800"/>
            <a:ext cx="5715000" cy="255454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* v = new </a:t>
            </a:r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[4];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…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delete [] v; // oops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…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char * </a:t>
            </a:r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= new char[16];</a:t>
            </a:r>
          </a:p>
          <a:p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strcpy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(</a:t>
            </a:r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, “die, pointer”);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v[3] = 12;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… </a:t>
            </a:r>
            <a:r>
              <a:rPr lang="en-US" sz="2000" i="1" dirty="0" smtClean="0">
                <a:solidFill>
                  <a:srgbClr val="FFFF00"/>
                </a:solidFill>
                <a:latin typeface="Consolas" pitchFamily="49" charset="0"/>
              </a:rPr>
              <a:t>use of v[0]</a:t>
            </a:r>
            <a:endParaRPr lang="en-US" sz="2000" dirty="0">
              <a:solidFill>
                <a:srgbClr val="FFFF00"/>
              </a:solidFill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3520" y="112285"/>
            <a:ext cx="8890480" cy="816223"/>
          </a:xfrm>
        </p:spPr>
        <p:txBody>
          <a:bodyPr/>
          <a:lstStyle/>
          <a:p>
            <a:r>
              <a:rPr lang="en-US"/>
              <a:t>Buffer Overflows: Data Corruption</a:t>
            </a:r>
          </a:p>
        </p:txBody>
      </p:sp>
      <p:sp>
        <p:nvSpPr>
          <p:cNvPr id="241667" name="Rectangle 3"/>
          <p:cNvSpPr>
            <a:spLocks noChangeArrowheads="1"/>
          </p:cNvSpPr>
          <p:nvPr/>
        </p:nvSpPr>
        <p:spPr bwMode="auto">
          <a:xfrm>
            <a:off x="2628829" y="3535526"/>
            <a:ext cx="1436132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41669" name="Rectangle 5"/>
          <p:cNvSpPr>
            <a:spLocks noChangeArrowheads="1"/>
          </p:cNvSpPr>
          <p:nvPr/>
        </p:nvSpPr>
        <p:spPr bwMode="auto">
          <a:xfrm>
            <a:off x="4080806" y="3535526"/>
            <a:ext cx="1451977" cy="454897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 sz="2800" dirty="0">
                <a:latin typeface="Frutiger Linotype" charset="0"/>
              </a:rPr>
              <a:t>object</a:t>
            </a:r>
          </a:p>
        </p:txBody>
      </p:sp>
      <p:sp>
        <p:nvSpPr>
          <p:cNvPr id="241674" name="Rectangle 10"/>
          <p:cNvSpPr>
            <a:spLocks noChangeArrowheads="1"/>
          </p:cNvSpPr>
          <p:nvPr/>
        </p:nvSpPr>
        <p:spPr bwMode="auto">
          <a:xfrm>
            <a:off x="4080806" y="3541285"/>
            <a:ext cx="345709" cy="447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2800" b="1" dirty="0" err="1">
                <a:latin typeface="Courier New" charset="0"/>
              </a:rPr>
              <a:t>x</a:t>
            </a:r>
            <a:endParaRPr lang="en-US" sz="2800" b="1" dirty="0">
              <a:latin typeface="Courier New" charset="0"/>
            </a:endParaRPr>
          </a:p>
        </p:txBody>
      </p:sp>
      <p:sp>
        <p:nvSpPr>
          <p:cNvPr id="241676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1100507" y="5571045"/>
            <a:ext cx="7689142" cy="742806"/>
          </a:xfrm>
          <a:noFill/>
          <a:ln/>
        </p:spPr>
        <p:txBody>
          <a:bodyPr/>
          <a:lstStyle/>
          <a:p>
            <a:r>
              <a:rPr lang="en-US"/>
              <a:t>Bug corrupts </a:t>
            </a:r>
            <a:r>
              <a:rPr lang="en-US" i="1"/>
              <a:t>application</a:t>
            </a:r>
            <a:r>
              <a:rPr lang="en-US"/>
              <a:t> data</a:t>
            </a:r>
          </a:p>
        </p:txBody>
      </p:sp>
      <p:pic>
        <p:nvPicPr>
          <p:cNvPr id="241677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75471" y="2323428"/>
            <a:ext cx="5593282" cy="93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6470" y="2816225"/>
            <a:ext cx="1782259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00000000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026043" y="2816225"/>
            <a:ext cx="983462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1010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017905" y="2816225"/>
            <a:ext cx="5840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1300" y="3349625"/>
            <a:ext cx="2871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size = 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i+3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222500" y="3349625"/>
            <a:ext cx="585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i+4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036887" y="3349625"/>
            <a:ext cx="585788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i+5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2274887" y="3273425"/>
            <a:ext cx="2819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2655887" y="3273425"/>
            <a:ext cx="4343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28"/>
          <p:cNvSpPr>
            <a:spLocks noChangeArrowheads="1"/>
          </p:cNvSpPr>
          <p:nvPr/>
        </p:nvSpPr>
        <p:spPr bwMode="auto">
          <a:xfrm>
            <a:off x="3798887" y="2881313"/>
            <a:ext cx="487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>
                <a:solidFill>
                  <a:schemeClr val="bg1"/>
                </a:solidFill>
                <a:latin typeface="Frutiger Linotype" charset="0"/>
              </a:rPr>
              <a:t>metadata</a:t>
            </a:r>
          </a:p>
        </p:txBody>
      </p:sp>
      <p:sp>
        <p:nvSpPr>
          <p:cNvPr id="34" name="Rectangle 29"/>
          <p:cNvSpPr>
            <a:spLocks noChangeArrowheads="1"/>
          </p:cNvSpPr>
          <p:nvPr/>
        </p:nvSpPr>
        <p:spPr bwMode="auto">
          <a:xfrm>
            <a:off x="7924800" y="3657600"/>
            <a:ext cx="1219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 dirty="0">
                <a:solidFill>
                  <a:schemeClr val="bg1"/>
                </a:solidFill>
                <a:latin typeface="Frutiger Linotype" charset="0"/>
              </a:rPr>
              <a:t>heap</a:t>
            </a: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2095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8001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13906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9812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25717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31623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1" name="Text Box 17"/>
          <p:cNvSpPr txBox="1">
            <a:spLocks noChangeArrowheads="1"/>
          </p:cNvSpPr>
          <p:nvPr/>
        </p:nvSpPr>
        <p:spPr bwMode="auto">
          <a:xfrm>
            <a:off x="37528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4343400" y="4038600"/>
            <a:ext cx="606425" cy="54768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3" name="Text Box 19"/>
          <p:cNvSpPr txBox="1">
            <a:spLocks noChangeArrowheads="1"/>
          </p:cNvSpPr>
          <p:nvPr/>
        </p:nvSpPr>
        <p:spPr bwMode="auto">
          <a:xfrm>
            <a:off x="4945063" y="4041775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5924550" y="4041775"/>
            <a:ext cx="10001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5" name="Text Box 21"/>
          <p:cNvSpPr txBox="1">
            <a:spLocks noChangeArrowheads="1"/>
          </p:cNvSpPr>
          <p:nvPr/>
        </p:nvSpPr>
        <p:spPr bwMode="auto">
          <a:xfrm>
            <a:off x="6904038" y="4038600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7883525" y="4043363"/>
            <a:ext cx="1000125" cy="5476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7" name="Line 23"/>
          <p:cNvSpPr>
            <a:spLocks noChangeShapeType="1"/>
          </p:cNvSpPr>
          <p:nvPr/>
        </p:nvSpPr>
        <p:spPr bwMode="auto">
          <a:xfrm>
            <a:off x="209550" y="3886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5105400"/>
            <a:ext cx="1868450" cy="14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799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3520" y="112285"/>
            <a:ext cx="8890480" cy="816223"/>
          </a:xfrm>
        </p:spPr>
        <p:txBody>
          <a:bodyPr/>
          <a:lstStyle/>
          <a:p>
            <a:r>
              <a:rPr lang="en-US"/>
              <a:t>Uninitialized Reads</a:t>
            </a:r>
          </a:p>
        </p:txBody>
      </p:sp>
      <p:sp>
        <p:nvSpPr>
          <p:cNvPr id="239619" name="Rectangle 3"/>
          <p:cNvSpPr>
            <a:spLocks noChangeArrowheads="1"/>
          </p:cNvSpPr>
          <p:nvPr/>
        </p:nvSpPr>
        <p:spPr bwMode="auto">
          <a:xfrm>
            <a:off x="2636030" y="3532647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1806329" y="3532647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4917709" y="3532647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9622" name="Rectangle 6"/>
          <p:cNvSpPr>
            <a:spLocks noChangeArrowheads="1"/>
          </p:cNvSpPr>
          <p:nvPr/>
        </p:nvSpPr>
        <p:spPr bwMode="auto">
          <a:xfrm>
            <a:off x="4088008" y="3532647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9629" name="Line 13"/>
          <p:cNvSpPr>
            <a:spLocks noChangeShapeType="1"/>
          </p:cNvSpPr>
          <p:nvPr/>
        </p:nvSpPr>
        <p:spPr bwMode="auto">
          <a:xfrm flipH="1">
            <a:off x="2774314" y="3256255"/>
            <a:ext cx="1313694" cy="4145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9631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8185" y="2323428"/>
            <a:ext cx="5083362" cy="93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9632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1100507" y="5571045"/>
            <a:ext cx="7689142" cy="742806"/>
          </a:xfrm>
          <a:noFill/>
          <a:ln/>
        </p:spPr>
        <p:txBody>
          <a:bodyPr/>
          <a:lstStyle/>
          <a:p>
            <a:r>
              <a:rPr lang="en-US"/>
              <a:t>C/C++ standard – undefined value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257675" y="1292225"/>
            <a:ext cx="26670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81275" y="1292225"/>
            <a:ext cx="15240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38275" y="1444625"/>
            <a:ext cx="533400" cy="2243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05476" name="Rectangle 70"/>
          <p:cNvSpPr>
            <a:spLocks noChangeArrowheads="1"/>
          </p:cNvSpPr>
          <p:nvPr/>
        </p:nvSpPr>
        <p:spPr bwMode="auto">
          <a:xfrm>
            <a:off x="4633913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77" name="Rectangle 70"/>
          <p:cNvSpPr>
            <a:spLocks noChangeArrowheads="1"/>
          </p:cNvSpPr>
          <p:nvPr/>
        </p:nvSpPr>
        <p:spPr bwMode="auto">
          <a:xfrm>
            <a:off x="4935538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78" name="Rectangle 70"/>
          <p:cNvSpPr>
            <a:spLocks noChangeArrowheads="1"/>
          </p:cNvSpPr>
          <p:nvPr/>
        </p:nvSpPr>
        <p:spPr bwMode="auto">
          <a:xfrm>
            <a:off x="5842000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79" name="Rectangle 70"/>
          <p:cNvSpPr>
            <a:spLocks noChangeArrowheads="1"/>
          </p:cNvSpPr>
          <p:nvPr/>
        </p:nvSpPr>
        <p:spPr bwMode="auto">
          <a:xfrm>
            <a:off x="6142038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80" name="Rectangle 70"/>
          <p:cNvSpPr>
            <a:spLocks noChangeArrowheads="1"/>
          </p:cNvSpPr>
          <p:nvPr/>
        </p:nvSpPr>
        <p:spPr bwMode="auto">
          <a:xfrm>
            <a:off x="43338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4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1" name="Rectangle 70"/>
          <p:cNvSpPr>
            <a:spLocks noChangeArrowheads="1"/>
          </p:cNvSpPr>
          <p:nvPr/>
        </p:nvSpPr>
        <p:spPr bwMode="auto">
          <a:xfrm>
            <a:off x="52355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3</a:t>
            </a:r>
            <a:endParaRPr lang="en-US"/>
          </a:p>
        </p:txBody>
      </p:sp>
      <p:sp>
        <p:nvSpPr>
          <p:cNvPr id="105482" name="Rectangle 70"/>
          <p:cNvSpPr>
            <a:spLocks noChangeArrowheads="1"/>
          </p:cNvSpPr>
          <p:nvPr/>
        </p:nvSpPr>
        <p:spPr bwMode="auto">
          <a:xfrm>
            <a:off x="55403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3" name="Rectangle 70"/>
          <p:cNvSpPr>
            <a:spLocks noChangeArrowheads="1"/>
          </p:cNvSpPr>
          <p:nvPr/>
        </p:nvSpPr>
        <p:spPr bwMode="auto">
          <a:xfrm>
            <a:off x="6443663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4" name="Rectangle 70"/>
          <p:cNvSpPr>
            <a:spLocks noChangeArrowheads="1"/>
          </p:cNvSpPr>
          <p:nvPr/>
        </p:nvSpPr>
        <p:spPr bwMode="auto">
          <a:xfrm>
            <a:off x="3109913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85" name="Rectangle 70"/>
          <p:cNvSpPr>
            <a:spLocks noChangeArrowheads="1"/>
          </p:cNvSpPr>
          <p:nvPr/>
        </p:nvSpPr>
        <p:spPr bwMode="auto">
          <a:xfrm>
            <a:off x="3411538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86" name="Rectangle 70"/>
          <p:cNvSpPr>
            <a:spLocks noChangeArrowheads="1"/>
          </p:cNvSpPr>
          <p:nvPr/>
        </p:nvSpPr>
        <p:spPr bwMode="auto">
          <a:xfrm>
            <a:off x="3708400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105487" name="Rectangle 70"/>
          <p:cNvSpPr>
            <a:spLocks noChangeArrowheads="1"/>
          </p:cNvSpPr>
          <p:nvPr/>
        </p:nvSpPr>
        <p:spPr bwMode="auto">
          <a:xfrm>
            <a:off x="28098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latin typeface="Calibri" charset="0"/>
              </a:rPr>
              <a:t>1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809875" y="1901825"/>
            <a:ext cx="609600" cy="228600"/>
            <a:chOff x="1524000" y="1295400"/>
            <a:chExt cx="609600" cy="228600"/>
          </a:xfrm>
        </p:grpSpPr>
        <p:sp>
          <p:nvSpPr>
            <p:cNvPr id="21" name="Rectangle 20"/>
            <p:cNvSpPr/>
            <p:nvPr/>
          </p:nvSpPr>
          <p:spPr>
            <a:xfrm>
              <a:off x="1524000" y="1295400"/>
              <a:ext cx="152400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76400" y="1295400"/>
              <a:ext cx="152400" cy="228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28800" y="1295400"/>
              <a:ext cx="152400" cy="228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81200" y="1295400"/>
              <a:ext cx="152400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1514475" y="1520825"/>
            <a:ext cx="381000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400" dirty="0"/>
              <a:t>8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514475" y="2663825"/>
            <a:ext cx="381000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400" dirty="0"/>
              <a:t>16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4333875" y="1901825"/>
            <a:ext cx="1219200" cy="228600"/>
            <a:chOff x="3352800" y="990600"/>
            <a:chExt cx="1219200" cy="228600"/>
          </a:xfrm>
        </p:grpSpPr>
        <p:grpSp>
          <p:nvGrpSpPr>
            <p:cNvPr id="4" name="Group 36"/>
            <p:cNvGrpSpPr>
              <a:grpSpLocks/>
            </p:cNvGrpSpPr>
            <p:nvPr/>
          </p:nvGrpSpPr>
          <p:grpSpPr bwMode="auto">
            <a:xfrm>
              <a:off x="3352800" y="990600"/>
              <a:ext cx="609600" cy="228600"/>
              <a:chOff x="1524000" y="1295400"/>
              <a:chExt cx="609600" cy="2286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5240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6764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8288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9812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8" name="Group 41"/>
            <p:cNvGrpSpPr>
              <a:grpSpLocks/>
            </p:cNvGrpSpPr>
            <p:nvPr/>
          </p:nvGrpSpPr>
          <p:grpSpPr bwMode="auto">
            <a:xfrm>
              <a:off x="3962400" y="990600"/>
              <a:ext cx="609600" cy="228600"/>
              <a:chOff x="1524000" y="1295400"/>
              <a:chExt cx="609600" cy="2286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5240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6764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8288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9812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</p:grpSp>
      </p:grpSp>
      <p:sp>
        <p:nvSpPr>
          <p:cNvPr id="105492" name="TextBox 52"/>
          <p:cNvSpPr txBox="1">
            <a:spLocks noChangeArrowheads="1"/>
          </p:cNvSpPr>
          <p:nvPr/>
        </p:nvSpPr>
        <p:spPr bwMode="auto">
          <a:xfrm>
            <a:off x="2733675" y="1265238"/>
            <a:ext cx="13573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latin typeface="Calibri" charset="0"/>
              </a:rPr>
              <a:t>allocation space</a:t>
            </a:r>
          </a:p>
        </p:txBody>
      </p:sp>
      <p:sp>
        <p:nvSpPr>
          <p:cNvPr id="105493" name="TextBox 53"/>
          <p:cNvSpPr txBox="1">
            <a:spLocks noChangeArrowheads="1"/>
          </p:cNvSpPr>
          <p:nvPr/>
        </p:nvSpPr>
        <p:spPr bwMode="auto">
          <a:xfrm>
            <a:off x="2763838" y="2078038"/>
            <a:ext cx="7048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latin typeface="Calibri" charset="0"/>
              </a:rPr>
              <a:t>bitmap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581275" y="2633663"/>
            <a:ext cx="1524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grpSp>
        <p:nvGrpSpPr>
          <p:cNvPr id="9" name="Group 65"/>
          <p:cNvGrpSpPr>
            <a:grpSpLocks/>
          </p:cNvGrpSpPr>
          <p:nvPr/>
        </p:nvGrpSpPr>
        <p:grpSpPr bwMode="auto">
          <a:xfrm>
            <a:off x="2763838" y="3090863"/>
            <a:ext cx="304800" cy="228600"/>
            <a:chOff x="485900" y="1295400"/>
            <a:chExt cx="304800" cy="228600"/>
          </a:xfrm>
        </p:grpSpPr>
        <p:sp>
          <p:nvSpPr>
            <p:cNvPr id="44" name="Rectangle 43"/>
            <p:cNvSpPr/>
            <p:nvPr/>
          </p:nvSpPr>
          <p:spPr>
            <a:xfrm>
              <a:off x="485900" y="1295400"/>
              <a:ext cx="1524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8300" y="1295400"/>
              <a:ext cx="152400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</p:grpSp>
      <p:sp>
        <p:nvSpPr>
          <p:cNvPr id="105496" name="Rectangle 70"/>
          <p:cNvSpPr>
            <a:spLocks noChangeArrowheads="1"/>
          </p:cNvSpPr>
          <p:nvPr/>
        </p:nvSpPr>
        <p:spPr bwMode="auto">
          <a:xfrm>
            <a:off x="3065463" y="2709863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97" name="Rectangle 70"/>
          <p:cNvSpPr>
            <a:spLocks noChangeArrowheads="1"/>
          </p:cNvSpPr>
          <p:nvPr/>
        </p:nvSpPr>
        <p:spPr bwMode="auto">
          <a:xfrm>
            <a:off x="3365500" y="2709863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98" name="Rectangle 70"/>
          <p:cNvSpPr>
            <a:spLocks noChangeArrowheads="1"/>
          </p:cNvSpPr>
          <p:nvPr/>
        </p:nvSpPr>
        <p:spPr bwMode="auto">
          <a:xfrm>
            <a:off x="2763838" y="2709863"/>
            <a:ext cx="601662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99" name="Rectangle 70"/>
          <p:cNvSpPr>
            <a:spLocks noChangeArrowheads="1"/>
          </p:cNvSpPr>
          <p:nvPr/>
        </p:nvSpPr>
        <p:spPr bwMode="auto">
          <a:xfrm>
            <a:off x="3365500" y="2709863"/>
            <a:ext cx="601663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500" name="TextBox 71"/>
          <p:cNvSpPr txBox="1">
            <a:spLocks noChangeArrowheads="1"/>
          </p:cNvSpPr>
          <p:nvPr/>
        </p:nvSpPr>
        <p:spPr bwMode="auto">
          <a:xfrm>
            <a:off x="1133475" y="1173163"/>
            <a:ext cx="114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400">
                <a:latin typeface="Calibri" charset="0"/>
              </a:rPr>
              <a:t>object size</a:t>
            </a:r>
          </a:p>
        </p:txBody>
      </p:sp>
      <p:sp>
        <p:nvSpPr>
          <p:cNvPr id="105501" name="Rectangle 70"/>
          <p:cNvSpPr>
            <a:spLocks noChangeArrowheads="1"/>
          </p:cNvSpPr>
          <p:nvPr/>
        </p:nvSpPr>
        <p:spPr bwMode="auto">
          <a:xfrm>
            <a:off x="3571875" y="2066925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2</a:t>
            </a:r>
          </a:p>
        </p:txBody>
      </p:sp>
      <p:sp>
        <p:nvSpPr>
          <p:cNvPr id="105502" name="Rectangle 70"/>
          <p:cNvSpPr>
            <a:spLocks noChangeArrowheads="1"/>
          </p:cNvSpPr>
          <p:nvPr/>
        </p:nvSpPr>
        <p:spPr bwMode="auto">
          <a:xfrm>
            <a:off x="3571875" y="1905000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3" name="Rectangle 70"/>
          <p:cNvSpPr>
            <a:spLocks noChangeArrowheads="1"/>
          </p:cNvSpPr>
          <p:nvPr/>
        </p:nvSpPr>
        <p:spPr bwMode="auto">
          <a:xfrm>
            <a:off x="6315075" y="2063750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4</a:t>
            </a:r>
          </a:p>
        </p:txBody>
      </p:sp>
      <p:sp>
        <p:nvSpPr>
          <p:cNvPr id="105504" name="Rectangle 70"/>
          <p:cNvSpPr>
            <a:spLocks noChangeArrowheads="1"/>
          </p:cNvSpPr>
          <p:nvPr/>
        </p:nvSpPr>
        <p:spPr bwMode="auto">
          <a:xfrm>
            <a:off x="6315075" y="1901825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5" name="Rectangle 70"/>
          <p:cNvSpPr>
            <a:spLocks noChangeArrowheads="1"/>
          </p:cNvSpPr>
          <p:nvPr/>
        </p:nvSpPr>
        <p:spPr bwMode="auto">
          <a:xfrm>
            <a:off x="3571875" y="3209925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1</a:t>
            </a:r>
          </a:p>
        </p:txBody>
      </p:sp>
      <p:sp>
        <p:nvSpPr>
          <p:cNvPr id="105506" name="Rectangle 70"/>
          <p:cNvSpPr>
            <a:spLocks noChangeArrowheads="1"/>
          </p:cNvSpPr>
          <p:nvPr/>
        </p:nvSpPr>
        <p:spPr bwMode="auto">
          <a:xfrm>
            <a:off x="3571875" y="3048000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7" name="Rectangle 70"/>
          <p:cNvSpPr>
            <a:spLocks noChangeArrowheads="1"/>
          </p:cNvSpPr>
          <p:nvPr/>
        </p:nvSpPr>
        <p:spPr bwMode="auto">
          <a:xfrm>
            <a:off x="2047875" y="1835150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6</a:t>
            </a:r>
          </a:p>
        </p:txBody>
      </p:sp>
      <p:sp>
        <p:nvSpPr>
          <p:cNvPr id="105508" name="Rectangle 70"/>
          <p:cNvSpPr>
            <a:spLocks noChangeArrowheads="1"/>
          </p:cNvSpPr>
          <p:nvPr/>
        </p:nvSpPr>
        <p:spPr bwMode="auto">
          <a:xfrm>
            <a:off x="2047875" y="1673225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9" name="Rectangle 70"/>
          <p:cNvSpPr>
            <a:spLocks noChangeArrowheads="1"/>
          </p:cNvSpPr>
          <p:nvPr/>
        </p:nvSpPr>
        <p:spPr bwMode="auto">
          <a:xfrm>
            <a:off x="2047875" y="3011488"/>
            <a:ext cx="457200" cy="1857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1</a:t>
            </a:r>
          </a:p>
        </p:txBody>
      </p:sp>
      <p:sp>
        <p:nvSpPr>
          <p:cNvPr id="105510" name="Rectangle 70"/>
          <p:cNvSpPr>
            <a:spLocks noChangeArrowheads="1"/>
          </p:cNvSpPr>
          <p:nvPr/>
        </p:nvSpPr>
        <p:spPr bwMode="auto">
          <a:xfrm>
            <a:off x="2047875" y="2849563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11" name="TextBox 53"/>
          <p:cNvSpPr txBox="1">
            <a:spLocks noChangeArrowheads="1"/>
          </p:cNvSpPr>
          <p:nvPr/>
        </p:nvSpPr>
        <p:spPr bwMode="auto">
          <a:xfrm>
            <a:off x="5815013" y="2892425"/>
            <a:ext cx="9572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miniheaps</a:t>
            </a:r>
          </a:p>
        </p:txBody>
      </p:sp>
      <p:cxnSp>
        <p:nvCxnSpPr>
          <p:cNvPr id="63" name="Straight Arrow Connector 62"/>
          <p:cNvCxnSpPr>
            <a:stCxn id="105511" idx="1"/>
          </p:cNvCxnSpPr>
          <p:nvPr/>
        </p:nvCxnSpPr>
        <p:spPr>
          <a:xfrm rot="10800000">
            <a:off x="3495675" y="2359025"/>
            <a:ext cx="2319338" cy="6873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5511" idx="1"/>
            <a:endCxn id="5" idx="2"/>
          </p:cNvCxnSpPr>
          <p:nvPr/>
        </p:nvCxnSpPr>
        <p:spPr>
          <a:xfrm rot="10800000">
            <a:off x="5591175" y="2359025"/>
            <a:ext cx="223838" cy="6873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5511" idx="1"/>
            <a:endCxn id="42" idx="3"/>
          </p:cNvCxnSpPr>
          <p:nvPr/>
        </p:nvCxnSpPr>
        <p:spPr>
          <a:xfrm rot="10800000" flipV="1">
            <a:off x="4105275" y="3046413"/>
            <a:ext cx="1709738" cy="6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15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82550"/>
            <a:ext cx="7620000" cy="815975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 charset="0"/>
              </a:rPr>
              <a:t>DieHard, heap layout</a:t>
            </a:r>
          </a:p>
        </p:txBody>
      </p:sp>
      <p:sp>
        <p:nvSpPr>
          <p:cNvPr id="105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121150"/>
            <a:ext cx="8326438" cy="2279650"/>
          </a:xfrm>
        </p:spPr>
        <p:txBody>
          <a:bodyPr/>
          <a:lstStyle/>
          <a:p>
            <a:pPr eaLnBrk="1" hangingPunct="1"/>
            <a:r>
              <a:rPr lang="en-US" sz="2700" smtClean="0">
                <a:latin typeface="Calibri" charset="0"/>
              </a:rPr>
              <a:t>Bitmap-based, </a:t>
            </a:r>
            <a:r>
              <a:rPr lang="en-US" sz="2700" b="1" smtClean="0">
                <a:latin typeface="Calibri" charset="0"/>
              </a:rPr>
              <a:t>segregated</a:t>
            </a:r>
            <a:r>
              <a:rPr lang="en-US" sz="2700" smtClean="0">
                <a:latin typeface="Calibri" charset="0"/>
              </a:rPr>
              <a:t> size classes</a:t>
            </a:r>
          </a:p>
          <a:p>
            <a:pPr lvl="1" eaLnBrk="1" hangingPunct="1"/>
            <a:r>
              <a:rPr lang="en-US" sz="2300" smtClean="0">
                <a:latin typeface="Calibri" charset="0"/>
              </a:rPr>
              <a:t>Bit represents one </a:t>
            </a:r>
            <a:r>
              <a:rPr lang="en-US" sz="2300" b="1" smtClean="0">
                <a:latin typeface="Calibri" charset="0"/>
              </a:rPr>
              <a:t>object</a:t>
            </a:r>
            <a:r>
              <a:rPr lang="en-US" sz="2300" smtClean="0">
                <a:latin typeface="Calibri" charset="0"/>
              </a:rPr>
              <a:t> of given size</a:t>
            </a:r>
          </a:p>
          <a:p>
            <a:pPr lvl="2" eaLnBrk="1" hangingPunct="1"/>
            <a:r>
              <a:rPr lang="en-US" sz="1900" smtClean="0">
                <a:latin typeface="Calibri" charset="0"/>
              </a:rPr>
              <a:t>i.e., one bit = 2</a:t>
            </a:r>
            <a:r>
              <a:rPr lang="en-US" sz="1900" baseline="30000" smtClean="0">
                <a:latin typeface="Calibri" charset="0"/>
              </a:rPr>
              <a:t>i+3</a:t>
            </a:r>
            <a:r>
              <a:rPr lang="en-US" sz="1900" smtClean="0">
                <a:latin typeface="Calibri" charset="0"/>
              </a:rPr>
              <a:t> bytes, etc.</a:t>
            </a:r>
          </a:p>
          <a:p>
            <a:pPr eaLnBrk="1" hangingPunct="1"/>
            <a:r>
              <a:rPr lang="en-US" sz="2400" b="1" smtClean="0">
                <a:latin typeface="Consolas" charset="0"/>
              </a:rPr>
              <a:t>malloc()</a:t>
            </a:r>
            <a:r>
              <a:rPr lang="en-US" sz="2700" smtClean="0">
                <a:latin typeface="Calibri" charset="0"/>
              </a:rPr>
              <a:t>: randomly probe bitmap for free space</a:t>
            </a:r>
          </a:p>
          <a:p>
            <a:pPr eaLnBrk="1" hangingPunct="1"/>
            <a:r>
              <a:rPr lang="en-US" sz="2400" b="1" smtClean="0">
                <a:latin typeface="Consolas" charset="0"/>
              </a:rPr>
              <a:t>free()</a:t>
            </a:r>
            <a:r>
              <a:rPr lang="en-US" sz="2400" smtClean="0">
                <a:latin typeface="Consolas" charset="0"/>
              </a:rPr>
              <a:t>: </a:t>
            </a:r>
            <a:r>
              <a:rPr lang="en-US" sz="2700" smtClean="0">
                <a:latin typeface="Calibri" charset="0"/>
              </a:rPr>
              <a:t>just reset bit</a:t>
            </a:r>
            <a:endParaRPr lang="en-US" sz="2600" smtClean="0">
              <a:latin typeface="Calibri" charset="0"/>
            </a:endParaRPr>
          </a:p>
        </p:txBody>
      </p:sp>
      <p:sp>
        <p:nvSpPr>
          <p:cNvPr id="105517" name="Rectangle 65"/>
          <p:cNvSpPr>
            <a:spLocks noChangeArrowheads="1"/>
          </p:cNvSpPr>
          <p:nvPr/>
        </p:nvSpPr>
        <p:spPr bwMode="auto">
          <a:xfrm>
            <a:off x="1362075" y="3611563"/>
            <a:ext cx="609600" cy="76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226470" y="2816225"/>
            <a:ext cx="1782259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 smtClean="0">
                <a:solidFill>
                  <a:schemeClr val="tx1"/>
                </a:solidFill>
                <a:latin typeface="Arial" charset="0"/>
              </a:rPr>
              <a:t>00000000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026043" y="2816225"/>
            <a:ext cx="983462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1010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017905" y="2816225"/>
            <a:ext cx="584064" cy="5232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 dirty="0">
                <a:latin typeface="Arial" charset="0"/>
              </a:rPr>
              <a:t>10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241300" y="3349625"/>
            <a:ext cx="2871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size = 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i+3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222500" y="3349625"/>
            <a:ext cx="585787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i+4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036887" y="3349625"/>
            <a:ext cx="585788" cy="4572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/>
            <a:r>
              <a:rPr lang="en-US" sz="2400" b="1">
                <a:solidFill>
                  <a:schemeClr val="bg1"/>
                </a:solidFill>
                <a:latin typeface="Frutiger Linotype" charset="0"/>
              </a:rPr>
              <a:t>2</a:t>
            </a:r>
            <a:r>
              <a:rPr lang="en-US" sz="2400" b="1" baseline="30000">
                <a:solidFill>
                  <a:schemeClr val="bg1"/>
                </a:solidFill>
                <a:latin typeface="Frutiger Linotype" charset="0"/>
              </a:rPr>
              <a:t>i+5</a:t>
            </a:r>
          </a:p>
        </p:txBody>
      </p:sp>
      <p:sp>
        <p:nvSpPr>
          <p:cNvPr id="31" name="Line 26"/>
          <p:cNvSpPr>
            <a:spLocks noChangeShapeType="1"/>
          </p:cNvSpPr>
          <p:nvPr/>
        </p:nvSpPr>
        <p:spPr bwMode="auto">
          <a:xfrm>
            <a:off x="2274887" y="3273425"/>
            <a:ext cx="2819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Line 27"/>
          <p:cNvSpPr>
            <a:spLocks noChangeShapeType="1"/>
          </p:cNvSpPr>
          <p:nvPr/>
        </p:nvSpPr>
        <p:spPr bwMode="auto">
          <a:xfrm>
            <a:off x="2655887" y="3273425"/>
            <a:ext cx="4343400" cy="7620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ectangle 28"/>
          <p:cNvSpPr>
            <a:spLocks noChangeArrowheads="1"/>
          </p:cNvSpPr>
          <p:nvPr/>
        </p:nvSpPr>
        <p:spPr bwMode="auto">
          <a:xfrm>
            <a:off x="3798887" y="2881313"/>
            <a:ext cx="48768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>
                <a:solidFill>
                  <a:schemeClr val="bg1"/>
                </a:solidFill>
                <a:latin typeface="Frutiger Linotype" charset="0"/>
              </a:rPr>
              <a:t>metadata</a:t>
            </a:r>
          </a:p>
        </p:txBody>
      </p:sp>
      <p:sp>
        <p:nvSpPr>
          <p:cNvPr id="34" name="Rectangle 29"/>
          <p:cNvSpPr>
            <a:spLocks noChangeArrowheads="1"/>
          </p:cNvSpPr>
          <p:nvPr/>
        </p:nvSpPr>
        <p:spPr bwMode="auto">
          <a:xfrm>
            <a:off x="7924800" y="3657600"/>
            <a:ext cx="1219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0703" tIns="50348" rIns="100703" bIns="50348"/>
          <a:lstStyle/>
          <a:p>
            <a:pPr marL="377825" indent="-377825" algn="l" defTabSz="1008063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60000"/>
              <a:buFont typeface="Wingdings" charset="0"/>
              <a:buNone/>
            </a:pPr>
            <a:r>
              <a:rPr lang="en-US" sz="2200" b="1" i="1" dirty="0">
                <a:solidFill>
                  <a:schemeClr val="bg1"/>
                </a:solidFill>
                <a:latin typeface="Frutiger Linotype" charset="0"/>
              </a:rPr>
              <a:t>heap</a:t>
            </a: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2095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6" name="Text Box 12"/>
          <p:cNvSpPr txBox="1">
            <a:spLocks noChangeArrowheads="1"/>
          </p:cNvSpPr>
          <p:nvPr/>
        </p:nvSpPr>
        <p:spPr bwMode="auto">
          <a:xfrm>
            <a:off x="8001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13906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19812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25717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316230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1" name="Text Box 17"/>
          <p:cNvSpPr txBox="1">
            <a:spLocks noChangeArrowheads="1"/>
          </p:cNvSpPr>
          <p:nvPr/>
        </p:nvSpPr>
        <p:spPr bwMode="auto">
          <a:xfrm>
            <a:off x="3752850" y="4038600"/>
            <a:ext cx="6064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4343400" y="4038600"/>
            <a:ext cx="606425" cy="547688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</a:t>
            </a:r>
          </a:p>
        </p:txBody>
      </p:sp>
      <p:sp>
        <p:nvSpPr>
          <p:cNvPr id="43" name="Text Box 19"/>
          <p:cNvSpPr txBox="1">
            <a:spLocks noChangeArrowheads="1"/>
          </p:cNvSpPr>
          <p:nvPr/>
        </p:nvSpPr>
        <p:spPr bwMode="auto">
          <a:xfrm>
            <a:off x="4945063" y="4041775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5924550" y="4041775"/>
            <a:ext cx="1000125" cy="54768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5" name="Text Box 21"/>
          <p:cNvSpPr txBox="1">
            <a:spLocks noChangeArrowheads="1"/>
          </p:cNvSpPr>
          <p:nvPr/>
        </p:nvSpPr>
        <p:spPr bwMode="auto">
          <a:xfrm>
            <a:off x="6904038" y="4038600"/>
            <a:ext cx="1000125" cy="54768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6" name="Text Box 22"/>
          <p:cNvSpPr txBox="1">
            <a:spLocks noChangeArrowheads="1"/>
          </p:cNvSpPr>
          <p:nvPr/>
        </p:nvSpPr>
        <p:spPr bwMode="auto">
          <a:xfrm>
            <a:off x="7883525" y="4043363"/>
            <a:ext cx="1000125" cy="5476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defTabSz="912813" hangingPunct="0">
              <a:lnSpc>
                <a:spcPct val="95000"/>
              </a:lnSpc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Lucida Sans Unicode" charset="0"/>
              </a:defRPr>
            </a:lvl1pPr>
            <a:lvl2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2pPr>
            <a:lvl3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3pPr>
            <a:lvl4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4pPr>
            <a:lvl5pPr algn="l" defTabSz="912813" hangingPunct="0"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5pPr>
            <a:lvl6pPr marL="15367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6pPr>
            <a:lvl7pPr marL="19939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7pPr>
            <a:lvl8pPr marL="24511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8pPr>
            <a:lvl9pPr marL="2908300" indent="-215900" defTabSz="912813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StarSymbol" charset="0"/>
              <a:defRPr sz="2400">
                <a:solidFill>
                  <a:srgbClr val="000000"/>
                </a:solidFill>
                <a:latin typeface="Times New Roman" charset="0"/>
                <a:ea typeface="Lucida Sans Unicode" charset="0"/>
                <a:cs typeface="Lucida Sans Unicode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sz="2800">
                <a:solidFill>
                  <a:schemeClr val="tx1"/>
                </a:solidFill>
                <a:latin typeface="Arial" charset="0"/>
              </a:rPr>
              <a:t>        </a:t>
            </a:r>
          </a:p>
        </p:txBody>
      </p:sp>
      <p:sp>
        <p:nvSpPr>
          <p:cNvPr id="47" name="Line 23"/>
          <p:cNvSpPr>
            <a:spLocks noChangeShapeType="1"/>
          </p:cNvSpPr>
          <p:nvPr/>
        </p:nvSpPr>
        <p:spPr bwMode="auto">
          <a:xfrm>
            <a:off x="209550" y="3886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noFill/>
              </a14:hiddenFill>
            </a:ex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5105400"/>
            <a:ext cx="1868450" cy="146593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04800" y="2667000"/>
            <a:ext cx="228600" cy="762000"/>
          </a:xfrm>
          <a:prstGeom prst="rect">
            <a:avLst/>
          </a:prstGeom>
          <a:solidFill>
            <a:srgbClr val="FFFF00">
              <a:alpha val="8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864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6 C 0.01841 -0.00115 0.03698 -0.00254 0.05556 -0.0037 C 0.06563 -0.00347 0.0757 -0.00323 0.08612 -0.00254 C 0.09237 -0.00231 0.09827 0.00278 0.10452 0.00371 C 0.10973 0.00441 0.11493 0.00441 0.12032 0.00487 C 0.13473 0.00765 0.13282 0.00834 0.15365 0.00741 C 0.15504 0.00441 0.15816 0.00115 0.15174 0.00115 C 0.12136 0.0007 0.09132 0.00186 0.06112 0.00232 C 0.05487 0.00348 0.04844 0.00348 0.04254 0.00603 C 0.03716 0.00811 0.03212 0.01089 0.02674 0.01228 C 0.01806 0.01181 0.00938 0.01204 0.00087 0.01112 C -0.00017 0.01089 0.00261 0.00973 0.00365 0.00973 C 0.0066 0.00903 0.00973 0.00857 0.01285 0.00857 C 0.05816 0.00741 0.10348 0.00672 0.14896 0.00603 C 0.16059 -0.0037 0.14184 -0.00069 0.13421 -0.00138 C 0.12136 -0.00277 0.10868 -0.00347 0.09618 -0.00509 C 0.09115 -0.00578 0.08143 -0.0074 0.08143 -0.0074 C 0.05695 -0.00717 0.02049 -0.01272 -0.00659 -0.00138 C -0.01388 0.00556 -0.01232 0.0014 -0.01388 0.00857 C -0.00121 0.06297 0.09445 0.01528 0.14254 0.01228 C 0.14584 0.00579 0.14271 0.0051 0.13889 7.40741E-6 C 0.13907 -0.00138 0.14063 -0.0037 0.13976 -0.0037 C 0.11841 -0.00786 0.09688 -0.00578 0.0757 -0.00624 C 0.05157 -0.00578 0.03559 -0.00462 0.01389 -0.00254 C 0.00868 -0.00115 0.00521 0.00302 -8.33333E-7 0.00487 C -0.00399 0.01829 0.00313 0.01644 0.01285 0.01714 C 0.08629 0.022 0.03403 0.0176 0.06945 0.02084 C 0.09098 0.02038 0.1125 0.0213 0.13421 0.01968 C 0.13629 0.01945 0.13976 0.01482 0.13976 0.01482 C 0.14132 0.00788 0.14688 0.00603 0.15174 0.00603 C 0.10053 0.00649 0.04914 0.00579 -0.00191 0.00741 C -0.02569 0.00811 0.04566 0.00765 0.06945 0.00857 C 0.07362 0.00857 0.07917 0.01158 0.08334 0.01343 C 0.10122 0.01297 0.11945 0.01297 0.13785 0.01228 C 0.14271 0.01204 0.14653 0.00857 0.15174 0.00857 " pathEditMode="relative" ptsTypes="ffffffffffffffffffffffffffffffffff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void printFoo (Foo * f) {&#10;  cout &lt;&lt; f-&gt;info &lt;&lt; endl;&#10;  delete f;&#10;}&#10;Foo * f = new Foo (&quot;bar&quot;);&#10;printFoo (f);&#10;// ...&#10;printFoo (f); // oops, double-free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358"/>
  <p:tag name="PICTUREFILESIZE" val="60501"/>
</p:tagLst>
</file>

<file path=ppt/tags/tag10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cout &lt;&lt; f[1]; // uninit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16450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{&#10;  char buf[255];&#10;  Foo * f = new Foo (&quot;bar&quot;);&#10;&#10;  // whoops - part of stack, not heap&#10;  delete &amp;buf[4];&#10;&#10;  // d'oh, in middle&#10;  delete (char *) f + 1;&#10;} 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389"/>
  <p:tag name="PICTUREFILESIZE" val="66027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Foo * f = new Foo (&quot;happy&quot;);&#10;Foo * x = f;&#10;delete f;&#10;Foo * g = new Foo (&quot;sad&quot;);&#10;&#10;// dang, dangling pointer&#10;cout &lt;&lt; x-&gt;info &lt;&lt; endl;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54828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f[11] = 'x'; // adios data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4"/>
  <p:tag name="PICTUREFILESIZE" val="18664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8965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8965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f[11] = 'x'; // adios heap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3"/>
  <p:tag name="PICTUREFILESIZE" val="18931"/>
</p:tagLst>
</file>

<file path=ppt/tags/tag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f[11] = 'x'; // adios heap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3"/>
  <p:tag name="PICTUREFILESIZE" val="18931"/>
</p:tagLst>
</file>

<file path=ppt/tags/tag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f[11] = 'x'; // adios data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4"/>
  <p:tag name="PICTUREFILESIZE" val="1866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21397</TotalTime>
  <Words>1382</Words>
  <Application>Microsoft Macintosh PowerPoint</Application>
  <PresentationFormat>On-screen Show (4:3)</PresentationFormat>
  <Paragraphs>395</Paragraphs>
  <Slides>81</Slides>
  <Notes>61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Slide Master</vt:lpstr>
      <vt:lpstr>Office Theme</vt:lpstr>
      <vt:lpstr>DieHarder: Securing the Heap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DieHarder: Securing the Heap </vt:lpstr>
      <vt:lpstr>Slide 77</vt:lpstr>
      <vt:lpstr>Slide 78</vt:lpstr>
      <vt:lpstr>Buffer Overflows: Data Corruption</vt:lpstr>
      <vt:lpstr>Uninitialized Reads</vt:lpstr>
      <vt:lpstr>DieHard, heap layout</vt:lpstr>
    </vt:vector>
  </TitlesOfParts>
  <Manager/>
  <Company>University of Massachusetts Amherst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DieHarder</dc:title>
  <dc:subject/>
  <dc:creator>Emery Berger</dc:creator>
  <cp:keywords/>
  <dc:description/>
  <cp:lastModifiedBy>Emery Berger</cp:lastModifiedBy>
  <cp:revision>176</cp:revision>
  <dcterms:created xsi:type="dcterms:W3CDTF">2012-02-14T13:58:59Z</dcterms:created>
  <dcterms:modified xsi:type="dcterms:W3CDTF">2012-02-14T14:00:24Z</dcterms:modified>
  <cp:category/>
</cp:coreProperties>
</file>